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5;&#1110;&#1090;&#1086;&#1088;&#1080;&#1085;&#1075;%20&#1091;&#1089;&#1087;&#1110;&#1096;&#1085;&#1086;&#1089;&#1090;&#1110;%20&#1055;&#1077;&#1076;&#1088;&#1072;&#1076;&#1072;\&#1084;&#1086;&#1085;&#1110;&#1090;&#1086;&#1088;&#1080;&#1085;&#1075;%20&#1076;&#1080;&#1088;&#1077;&#1082;&#1090;&#1086;&#1088;&#1089;&#1100;&#1082;&#1080;&#1093;%20&#1082;&#1086;&#1085;&#1090;&#1088;&#1086;&#1083;&#1100;&#1085;&#1080;&#1093;%20&#1088;&#1088;&#1086;&#1073;&#1110;&#1090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5;&#1110;&#1090;&#1086;&#1088;&#1080;&#1085;&#1075;%20&#1091;&#1089;&#1087;&#1110;&#1096;&#1085;&#1086;&#1089;&#1090;&#1110;%20&#1055;&#1077;&#1076;&#1088;&#1072;&#1076;&#1072;\&#1084;&#1086;&#1085;&#1110;&#1090;&#1086;&#1088;&#1080;&#1085;&#1075;%20&#1076;&#1080;&#1088;&#1077;&#1082;&#1090;&#1086;&#1088;&#1089;&#1100;&#1082;&#1080;&#1093;%20&#1082;&#1086;&#1085;&#1090;&#1088;&#1086;&#1083;&#1100;&#1085;&#1080;&#1093;%20&#1088;&#1088;&#1086;&#1073;&#1110;&#1090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5;&#1110;&#1090;&#1086;&#1088;&#1080;&#1085;&#1075;%20&#1091;&#1089;&#1087;&#1110;&#1096;&#1085;&#1086;&#1089;&#1090;&#1110;%20&#1055;&#1077;&#1076;&#1088;&#1072;&#1076;&#1072;\&#1084;&#1086;&#1085;&#1110;&#1090;&#1086;&#1088;&#1080;&#1085;&#1075;%20&#1076;&#1080;&#1088;&#1077;&#1082;&#1090;&#1086;&#1088;&#1089;&#1100;&#1082;&#1080;&#1093;%20&#1082;&#1086;&#1085;&#1090;&#1088;&#1086;&#1083;&#1100;&#1085;&#1080;&#1093;%20&#1088;&#1088;&#1086;&#1073;&#1110;&#1090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5;&#1110;&#1090;&#1086;&#1088;&#1080;&#1085;&#1075;%20&#1091;&#1089;&#1087;&#1110;&#1096;&#1085;&#1086;&#1089;&#1090;&#1110;%20&#1055;&#1077;&#1076;&#1088;&#1072;&#1076;&#1072;\&#1084;&#1086;&#1085;&#1110;&#1090;&#1086;&#1088;&#1080;&#1085;&#1075;%20&#1076;&#1080;&#1088;&#1077;&#1082;&#1090;&#1086;&#1088;&#1089;&#1100;&#1082;&#1080;&#1093;%20&#1082;&#1086;&#1085;&#1090;&#1088;&#1086;&#1083;&#1100;&#1085;&#1080;&#1093;%20&#1088;&#1088;&#1086;&#1073;&#1110;&#1090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5;&#1110;&#1090;&#1086;&#1088;&#1080;&#1085;&#1075;%20&#1091;&#1089;&#1087;&#1110;&#1096;&#1085;&#1086;&#1089;&#1090;&#1110;%20&#1055;&#1077;&#1076;&#1088;&#1072;&#1076;&#1072;\&#1084;&#1086;&#1085;&#1110;&#1090;&#1086;&#1088;&#1080;&#1085;&#1075;%20&#1076;&#1080;&#1088;&#1077;&#1082;&#1090;&#1086;&#1088;&#1089;&#1100;&#1082;&#1080;&#1093;%20&#1082;&#1086;&#1085;&#1090;&#1088;&#1086;&#1083;&#1100;&#1085;&#1080;&#1093;%20&#1088;&#1088;&#1086;&#1073;&#1110;&#1090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5;&#1110;&#1090;&#1086;&#1088;&#1080;&#1085;&#1075;%20&#1091;&#1089;&#1087;&#1110;&#1096;&#1085;&#1086;&#1089;&#1090;&#1110;%20&#1055;&#1077;&#1076;&#1088;&#1072;&#1076;&#1072;\&#1084;&#1086;&#1085;&#1110;&#1090;&#1086;&#1088;&#1080;&#1085;&#1075;%20&#1076;&#1080;&#1088;&#1077;&#1082;&#1090;&#1086;&#1088;&#1089;&#1100;&#1082;&#1080;&#1093;%20&#1082;&#1086;&#1085;&#1090;&#1088;&#1086;&#1083;&#1100;&#1085;&#1080;&#1093;%20&#1088;&#1088;&#1086;&#1073;&#1110;&#1090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5;&#1110;&#1090;&#1086;&#1088;&#1080;&#1085;&#1075;%20&#1091;&#1089;&#1087;&#1110;&#1096;&#1085;&#1086;&#1089;&#1090;&#1110;%20&#1055;&#1077;&#1076;&#1088;&#1072;&#1076;&#1072;\&#1084;&#1086;&#1085;&#1110;&#1090;&#1086;&#1088;&#1080;&#1085;&#1075;%20&#1076;&#1080;&#1088;&#1077;&#1082;&#1090;&#1086;&#1088;&#1089;&#1100;&#1082;&#1080;&#1093;%20&#1082;&#1086;&#1085;&#1090;&#1088;&#1086;&#1083;&#1100;&#1085;&#1080;&#1093;%20&#1088;&#1088;&#1086;&#1073;&#1110;&#1090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5;&#1110;&#1090;&#1086;&#1088;&#1080;&#1085;&#1075;%20&#1091;&#1089;&#1087;&#1110;&#1096;&#1085;&#1086;&#1089;&#1090;&#1110;%20&#1055;&#1077;&#1076;&#1088;&#1072;&#1076;&#1072;\&#1084;&#1086;&#1085;&#1110;&#1090;&#1086;&#1088;&#1080;&#1085;&#1075;%20&#1076;&#1080;&#1088;&#1077;&#1082;&#1090;&#1086;&#1088;&#1089;&#1100;&#1082;&#1080;&#1093;%20&#1082;&#1086;&#1085;&#1090;&#1088;&#1086;&#1083;&#1100;&#1085;&#1080;&#1093;%20&#1088;&#1088;&#1086;&#1073;&#1110;&#1090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5;&#1110;&#1090;&#1086;&#1088;&#1080;&#1085;&#1075;%20&#1091;&#1089;&#1087;&#1110;&#1096;&#1085;&#1086;&#1089;&#1090;&#1110;%20&#1055;&#1077;&#1076;&#1088;&#1072;&#1076;&#1072;\&#1084;&#1086;&#1085;&#1110;&#1090;&#1086;&#1088;&#1080;&#1085;&#1075;%20&#1076;&#1080;&#1088;&#1077;&#1082;&#1090;&#1086;&#1088;&#1089;&#1100;&#1082;&#1080;&#1093;%20&#1082;&#1086;&#1085;&#1090;&#1088;&#1086;&#1083;&#1100;&#1085;&#1080;&#1093;%20&#1088;&#1088;&#1086;&#1073;&#1110;&#1090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1800" b="1" i="0" u="none" strike="noStrike" baseline="0" dirty="0" err="1"/>
              <a:t>Результати</a:t>
            </a:r>
            <a:r>
              <a:rPr lang="ru-RU" sz="1800" b="1" i="0" u="none" strike="noStrike" baseline="0" dirty="0"/>
              <a:t>  </a:t>
            </a:r>
            <a:r>
              <a:rPr lang="ru-RU" sz="1800" b="1" i="0" u="none" strike="noStrike" baseline="0" dirty="0" err="1"/>
              <a:t>проведення</a:t>
            </a:r>
            <a:r>
              <a:rPr lang="ru-RU" sz="1800" b="1" i="0" u="none" strike="noStrike" baseline="0" dirty="0"/>
              <a:t> контролю </a:t>
            </a:r>
            <a:r>
              <a:rPr lang="ru-RU" sz="1800" b="1" i="0" u="none" strike="noStrike" baseline="0" dirty="0" err="1"/>
              <a:t>якості</a:t>
            </a:r>
            <a:r>
              <a:rPr lang="ru-RU" sz="1800" b="1" i="0" u="none" strike="noStrike" baseline="0" dirty="0"/>
              <a:t> </a:t>
            </a:r>
            <a:r>
              <a:rPr lang="ru-RU" sz="1800" b="1" i="0" u="none" strike="noStrike" baseline="0" dirty="0" err="1"/>
              <a:t>навчального</a:t>
            </a:r>
            <a:r>
              <a:rPr lang="ru-RU" sz="1800" b="1" i="0" u="none" strike="noStrike" baseline="0" dirty="0"/>
              <a:t> </a:t>
            </a:r>
            <a:r>
              <a:rPr lang="ru-RU" sz="1800" b="1" i="0" u="none" strike="noStrike" baseline="0" dirty="0" err="1"/>
              <a:t>процесу</a:t>
            </a:r>
            <a:r>
              <a:rPr lang="ru-RU" sz="1800" b="1" i="0" u="none" strike="noStrike" baseline="0" dirty="0"/>
              <a:t> у ІІ </a:t>
            </a:r>
            <a:r>
              <a:rPr lang="ru-RU" sz="1800" b="1" i="0" u="none" strike="noStrike" baseline="0" dirty="0" err="1"/>
              <a:t>семестрі</a:t>
            </a:r>
            <a:r>
              <a:rPr lang="ru-RU" sz="1800" b="1" i="0" u="none" strike="noStrike" baseline="0" dirty="0"/>
              <a:t>            </a:t>
            </a:r>
            <a:endParaRPr lang="ru-RU" sz="1800" b="1" i="0" u="none" strike="noStrike" baseline="0" dirty="0" smtClean="0"/>
          </a:p>
          <a:p>
            <a:pPr>
              <a:defRPr/>
            </a:pPr>
            <a:r>
              <a:rPr lang="ru-RU" sz="1800" b="1" i="0" u="none" strike="noStrike" baseline="0" dirty="0" smtClean="0"/>
              <a:t>    </a:t>
            </a:r>
            <a:r>
              <a:rPr lang="ru-RU" sz="1800" b="1" i="0" u="none" strike="noStrike" baseline="0" dirty="0"/>
              <a:t>2023/2024  н.р.                                                                        </a:t>
            </a:r>
            <a:r>
              <a:rPr lang="ru-RU" sz="1800" b="1" i="0" u="none" strike="noStrike" baseline="0" dirty="0" err="1"/>
              <a:t>Група</a:t>
            </a:r>
            <a:r>
              <a:rPr lang="ru-RU" sz="1800" b="1" i="0" u="none" strike="noStrike" baseline="0" dirty="0"/>
              <a:t> 2-А</a:t>
            </a:r>
            <a:endParaRPr lang="ru-RU" dirty="0"/>
          </a:p>
        </c:rich>
      </c:tx>
      <c:layout/>
      <c:overlay val="1"/>
    </c:title>
    <c:view3D>
      <c:rAngAx val="1"/>
    </c:view3D>
    <c:plotArea>
      <c:layout>
        <c:manualLayout>
          <c:layoutTarget val="inner"/>
          <c:xMode val="edge"/>
          <c:yMode val="edge"/>
          <c:x val="0.11240344956880396"/>
          <c:y val="0.3176676853070427"/>
          <c:w val="0.84152622967583601"/>
          <c:h val="0.51889793682658292"/>
        </c:manualLayout>
      </c:layout>
      <c:bar3DChart>
        <c:barDir val="col"/>
        <c:grouping val="clustered"/>
        <c:ser>
          <c:idx val="0"/>
          <c:order val="0"/>
          <c:tx>
            <c:v>Анатомія</c:v>
          </c:tx>
          <c:dLbls>
            <c:txPr>
              <a:bodyPr/>
              <a:lstStyle/>
              <a:p>
                <a:pPr>
                  <a:defRPr sz="1200" b="1" i="0" baseline="0"/>
                </a:pPr>
                <a:endParaRPr lang="ru-RU"/>
              </a:p>
            </c:txPr>
            <c:showVal val="1"/>
          </c:dLbls>
          <c:cat>
            <c:strRef>
              <c:f>Лист2!$B$2:$B$6</c:f>
              <c:strCache>
                <c:ptCount val="5"/>
                <c:pt idx="0">
                  <c:v>відмінно</c:v>
                </c:pt>
                <c:pt idx="1">
                  <c:v>добре</c:v>
                </c:pt>
                <c:pt idx="2">
                  <c:v>задовільно</c:v>
                </c:pt>
                <c:pt idx="3">
                  <c:v>незадовільно</c:v>
                </c:pt>
                <c:pt idx="4">
                  <c:v>не з’явилися</c:v>
                </c:pt>
              </c:strCache>
            </c:strRef>
          </c:cat>
          <c:val>
            <c:numRef>
              <c:f>Лист2!$C$2:$C$6</c:f>
              <c:numCache>
                <c:formatCode>General</c:formatCode>
                <c:ptCount val="5"/>
                <c:pt idx="0">
                  <c:v>3</c:v>
                </c:pt>
                <c:pt idx="1">
                  <c:v>5</c:v>
                </c:pt>
                <c:pt idx="2">
                  <c:v>8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</c:ser>
        <c:ser>
          <c:idx val="1"/>
          <c:order val="1"/>
          <c:tx>
            <c:v>Основи психології та міжособове спілкування</c:v>
          </c:tx>
          <c:dLbls>
            <c:txPr>
              <a:bodyPr/>
              <a:lstStyle/>
              <a:p>
                <a:pPr>
                  <a:defRPr sz="1200" b="1" i="0" baseline="0"/>
                </a:pPr>
                <a:endParaRPr lang="ru-RU"/>
              </a:p>
            </c:txPr>
            <c:showVal val="1"/>
          </c:dLbls>
          <c:cat>
            <c:strRef>
              <c:f>Лист2!$B$2:$B$6</c:f>
              <c:strCache>
                <c:ptCount val="5"/>
                <c:pt idx="0">
                  <c:v>відмінно</c:v>
                </c:pt>
                <c:pt idx="1">
                  <c:v>добре</c:v>
                </c:pt>
                <c:pt idx="2">
                  <c:v>задовільно</c:v>
                </c:pt>
                <c:pt idx="3">
                  <c:v>незадовільно</c:v>
                </c:pt>
                <c:pt idx="4">
                  <c:v>не з’явилися</c:v>
                </c:pt>
              </c:strCache>
            </c:strRef>
          </c:cat>
          <c:val>
            <c:numRef>
              <c:f>Лист2!$D$2:$D$6</c:f>
              <c:numCache>
                <c:formatCode>General</c:formatCode>
                <c:ptCount val="5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4</c:v>
                </c:pt>
                <c:pt idx="4">
                  <c:v>1</c:v>
                </c:pt>
              </c:numCache>
            </c:numRef>
          </c:val>
        </c:ser>
        <c:dLbls>
          <c:showVal val="1"/>
        </c:dLbls>
        <c:shape val="box"/>
        <c:axId val="38530432"/>
        <c:axId val="39081088"/>
        <c:axId val="0"/>
      </c:bar3DChart>
      <c:catAx>
        <c:axId val="38530432"/>
        <c:scaling>
          <c:orientation val="minMax"/>
        </c:scaling>
        <c:axPos val="b"/>
        <c:tickLblPos val="nextTo"/>
        <c:txPr>
          <a:bodyPr/>
          <a:lstStyle/>
          <a:p>
            <a:pPr>
              <a:defRPr b="1" i="0" baseline="0"/>
            </a:pPr>
            <a:endParaRPr lang="ru-RU"/>
          </a:p>
        </c:txPr>
        <c:crossAx val="39081088"/>
        <c:crosses val="autoZero"/>
        <c:auto val="1"/>
        <c:lblAlgn val="ctr"/>
        <c:lblOffset val="100"/>
      </c:catAx>
      <c:valAx>
        <c:axId val="39081088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 sz="1200"/>
                  <a:t>кількість здобувачів освіти</a:t>
                </a:r>
              </a:p>
            </c:rich>
          </c:tx>
          <c:layout>
            <c:manualLayout>
              <c:xMode val="edge"/>
              <c:yMode val="edge"/>
              <c:x val="3.9594368885707484E-2"/>
              <c:y val="0.41216405972863734"/>
            </c:manualLayout>
          </c:layout>
        </c:title>
        <c:numFmt formatCode="General" sourceLinked="1"/>
        <c:tickLblPos val="nextTo"/>
        <c:crossAx val="38530432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200" b="1" i="0" baseline="0"/>
          </a:pPr>
          <a:endParaRPr lang="ru-RU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800" b="1" i="0" baseline="0"/>
              <a:t>Результати  проведення контролю якості навчального процесу у ІІ семестрі                                                                          2023/2024  н.р.                                                                                       Група 2</a:t>
            </a:r>
          </a:p>
        </c:rich>
      </c:tx>
      <c:layout/>
      <c:overlay val="1"/>
    </c:title>
    <c:view3D>
      <c:rAngAx val="1"/>
    </c:view3D>
    <c:plotArea>
      <c:layout>
        <c:manualLayout>
          <c:layoutTarget val="inner"/>
          <c:xMode val="edge"/>
          <c:yMode val="edge"/>
          <c:x val="0.16659708234145162"/>
          <c:y val="0.26737347124152516"/>
          <c:w val="0.82496039515632968"/>
          <c:h val="0.59132824458128197"/>
        </c:manualLayout>
      </c:layout>
      <c:bar3DChart>
        <c:barDir val="col"/>
        <c:grouping val="clustered"/>
        <c:ser>
          <c:idx val="0"/>
          <c:order val="0"/>
          <c:tx>
            <c:v>Фізіологія</c:v>
          </c:tx>
          <c:dLbls>
            <c:txPr>
              <a:bodyPr/>
              <a:lstStyle/>
              <a:p>
                <a:pPr>
                  <a:defRPr sz="1200" b="1" i="0" baseline="0"/>
                </a:pPr>
                <a:endParaRPr lang="ru-RU"/>
              </a:p>
            </c:txPr>
            <c:showVal val="1"/>
          </c:dLbls>
          <c:cat>
            <c:strRef>
              <c:f>Лист2!$B$9:$B$13</c:f>
              <c:strCache>
                <c:ptCount val="5"/>
                <c:pt idx="0">
                  <c:v>відмінно</c:v>
                </c:pt>
                <c:pt idx="1">
                  <c:v>добре</c:v>
                </c:pt>
                <c:pt idx="2">
                  <c:v>задовільно</c:v>
                </c:pt>
                <c:pt idx="3">
                  <c:v>незадовільно</c:v>
                </c:pt>
                <c:pt idx="4">
                  <c:v>не з’явилися</c:v>
                </c:pt>
              </c:strCache>
            </c:strRef>
          </c:cat>
          <c:val>
            <c:numRef>
              <c:f>Лист2!$C$9:$C$13</c:f>
              <c:numCache>
                <c:formatCode>General</c:formatCode>
                <c:ptCount val="5"/>
                <c:pt idx="0">
                  <c:v>1</c:v>
                </c:pt>
                <c:pt idx="1">
                  <c:v>5</c:v>
                </c:pt>
                <c:pt idx="2">
                  <c:v>9</c:v>
                </c:pt>
                <c:pt idx="3">
                  <c:v>2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v>Основи латинської мови з медичною термінологією</c:v>
          </c:tx>
          <c:dLbls>
            <c:txPr>
              <a:bodyPr/>
              <a:lstStyle/>
              <a:p>
                <a:pPr>
                  <a:defRPr sz="1200" b="1" i="0" baseline="0"/>
                </a:pPr>
                <a:endParaRPr lang="ru-RU"/>
              </a:p>
            </c:txPr>
            <c:showVal val="1"/>
          </c:dLbls>
          <c:cat>
            <c:strRef>
              <c:f>Лист2!$B$9:$B$13</c:f>
              <c:strCache>
                <c:ptCount val="5"/>
                <c:pt idx="0">
                  <c:v>відмінно</c:v>
                </c:pt>
                <c:pt idx="1">
                  <c:v>добре</c:v>
                </c:pt>
                <c:pt idx="2">
                  <c:v>задовільно</c:v>
                </c:pt>
                <c:pt idx="3">
                  <c:v>незадовільно</c:v>
                </c:pt>
                <c:pt idx="4">
                  <c:v>не з’явилися</c:v>
                </c:pt>
              </c:strCache>
            </c:strRef>
          </c:cat>
          <c:val>
            <c:numRef>
              <c:f>Лист2!$D$9:$D$13</c:f>
              <c:numCache>
                <c:formatCode>General</c:formatCode>
                <c:ptCount val="5"/>
                <c:pt idx="0">
                  <c:v>3</c:v>
                </c:pt>
                <c:pt idx="1">
                  <c:v>7</c:v>
                </c:pt>
                <c:pt idx="2">
                  <c:v>5</c:v>
                </c:pt>
                <c:pt idx="3">
                  <c:v>2</c:v>
                </c:pt>
                <c:pt idx="4">
                  <c:v>0</c:v>
                </c:pt>
              </c:numCache>
            </c:numRef>
          </c:val>
        </c:ser>
        <c:dLbls>
          <c:showVal val="1"/>
        </c:dLbls>
        <c:shape val="box"/>
        <c:axId val="39116800"/>
        <c:axId val="39118336"/>
        <c:axId val="0"/>
      </c:bar3DChart>
      <c:catAx>
        <c:axId val="39116800"/>
        <c:scaling>
          <c:orientation val="minMax"/>
        </c:scaling>
        <c:axPos val="b"/>
        <c:tickLblPos val="nextTo"/>
        <c:txPr>
          <a:bodyPr/>
          <a:lstStyle/>
          <a:p>
            <a:pPr>
              <a:defRPr b="1" i="0" baseline="0"/>
            </a:pPr>
            <a:endParaRPr lang="ru-RU"/>
          </a:p>
        </c:txPr>
        <c:crossAx val="39118336"/>
        <c:crosses val="autoZero"/>
        <c:auto val="1"/>
        <c:lblAlgn val="ctr"/>
        <c:lblOffset val="100"/>
      </c:catAx>
      <c:valAx>
        <c:axId val="39118336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 sz="1200" baseline="0"/>
                  <a:t>кількість здобувачів освіти</a:t>
                </a:r>
              </a:p>
            </c:rich>
          </c:tx>
          <c:layout>
            <c:manualLayout>
              <c:xMode val="edge"/>
              <c:yMode val="edge"/>
              <c:x val="6.7149190801904554E-2"/>
              <c:y val="0.45161720941670053"/>
            </c:manualLayout>
          </c:layout>
        </c:title>
        <c:numFmt formatCode="General" sourceLinked="1"/>
        <c:tickLblPos val="nextTo"/>
        <c:crossAx val="39116800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200" b="1" i="0" baseline="0"/>
          </a:pPr>
          <a:endParaRPr lang="ru-RU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800" b="1" i="0" baseline="0" dirty="0" err="1"/>
              <a:t>Результати</a:t>
            </a:r>
            <a:r>
              <a:rPr lang="ru-RU" sz="1800" b="1" i="0" baseline="0" dirty="0"/>
              <a:t>  </a:t>
            </a:r>
            <a:r>
              <a:rPr lang="ru-RU" sz="1800" b="1" i="0" baseline="0" dirty="0" err="1"/>
              <a:t>проведення</a:t>
            </a:r>
            <a:r>
              <a:rPr lang="ru-RU" sz="1800" b="1" i="0" baseline="0" dirty="0"/>
              <a:t> контролю </a:t>
            </a:r>
            <a:r>
              <a:rPr lang="ru-RU" sz="1800" b="1" i="0" baseline="0" dirty="0" err="1"/>
              <a:t>якості</a:t>
            </a:r>
            <a:r>
              <a:rPr lang="ru-RU" sz="1800" b="1" i="0" baseline="0" dirty="0"/>
              <a:t> </a:t>
            </a:r>
            <a:r>
              <a:rPr lang="ru-RU" sz="1800" b="1" i="0" baseline="0" dirty="0" err="1"/>
              <a:t>навчального</a:t>
            </a:r>
            <a:r>
              <a:rPr lang="ru-RU" sz="1800" b="1" i="0" baseline="0" dirty="0"/>
              <a:t> </a:t>
            </a:r>
            <a:r>
              <a:rPr lang="ru-RU" sz="1800" b="1" i="0" baseline="0" dirty="0" err="1"/>
              <a:t>процесу</a:t>
            </a:r>
            <a:r>
              <a:rPr lang="ru-RU" sz="1800" b="1" i="0" baseline="0" dirty="0"/>
              <a:t> у ІІ </a:t>
            </a:r>
            <a:r>
              <a:rPr lang="ru-RU" sz="1800" b="1" i="0" baseline="0" dirty="0" err="1"/>
              <a:t>семестрі</a:t>
            </a:r>
            <a:r>
              <a:rPr lang="ru-RU" sz="1800" b="1" i="0" baseline="0" dirty="0"/>
              <a:t>              </a:t>
            </a:r>
            <a:endParaRPr lang="ru-RU" sz="1800" b="1" i="0" baseline="0" dirty="0" smtClean="0"/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800" b="1" i="0" baseline="0" dirty="0" smtClean="0"/>
              <a:t>  </a:t>
            </a:r>
            <a:r>
              <a:rPr lang="ru-RU" sz="1800" b="1" i="0" baseline="0" dirty="0"/>
              <a:t>2023/2024  н.р.                                                                        </a:t>
            </a:r>
            <a:r>
              <a:rPr lang="ru-RU" sz="1800" b="1" i="0" baseline="0" dirty="0" err="1"/>
              <a:t>Група</a:t>
            </a:r>
            <a:r>
              <a:rPr lang="ru-RU" sz="1800" b="1" i="0" baseline="0" dirty="0"/>
              <a:t> 3-А</a:t>
            </a:r>
            <a:endParaRPr lang="ru-RU" dirty="0"/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v>Медсестринство у педіатрії</c:v>
          </c:tx>
          <c:dLbls>
            <c:txPr>
              <a:bodyPr/>
              <a:lstStyle/>
              <a:p>
                <a:pPr>
                  <a:defRPr sz="1200" b="1" i="0" baseline="0"/>
                </a:pPr>
                <a:endParaRPr lang="ru-RU"/>
              </a:p>
            </c:txPr>
            <c:showVal val="1"/>
          </c:dLbls>
          <c:cat>
            <c:strRef>
              <c:f>Лист2!$B$16:$B$20</c:f>
              <c:strCache>
                <c:ptCount val="5"/>
                <c:pt idx="0">
                  <c:v>відмінно</c:v>
                </c:pt>
                <c:pt idx="1">
                  <c:v>добре</c:v>
                </c:pt>
                <c:pt idx="2">
                  <c:v>задовільно</c:v>
                </c:pt>
                <c:pt idx="3">
                  <c:v>незадовільно</c:v>
                </c:pt>
                <c:pt idx="4">
                  <c:v>не з’явилися</c:v>
                </c:pt>
              </c:strCache>
            </c:strRef>
          </c:cat>
          <c:val>
            <c:numRef>
              <c:f>Лист2!$C$16:$C$20</c:f>
              <c:numCache>
                <c:formatCode>General</c:formatCode>
                <c:ptCount val="5"/>
                <c:pt idx="0">
                  <c:v>3</c:v>
                </c:pt>
                <c:pt idx="1">
                  <c:v>5</c:v>
                </c:pt>
                <c:pt idx="2">
                  <c:v>8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</c:ser>
        <c:ser>
          <c:idx val="1"/>
          <c:order val="1"/>
          <c:tx>
            <c:v>Медсестринство в інфектології</c:v>
          </c:tx>
          <c:dLbls>
            <c:txPr>
              <a:bodyPr/>
              <a:lstStyle/>
              <a:p>
                <a:pPr>
                  <a:defRPr sz="1200" b="1" i="0" baseline="0"/>
                </a:pPr>
                <a:endParaRPr lang="ru-RU"/>
              </a:p>
            </c:txPr>
            <c:showVal val="1"/>
          </c:dLbls>
          <c:cat>
            <c:strRef>
              <c:f>Лист2!$B$16:$B$20</c:f>
              <c:strCache>
                <c:ptCount val="5"/>
                <c:pt idx="0">
                  <c:v>відмінно</c:v>
                </c:pt>
                <c:pt idx="1">
                  <c:v>добре</c:v>
                </c:pt>
                <c:pt idx="2">
                  <c:v>задовільно</c:v>
                </c:pt>
                <c:pt idx="3">
                  <c:v>незадовільно</c:v>
                </c:pt>
                <c:pt idx="4">
                  <c:v>не з’явилися</c:v>
                </c:pt>
              </c:strCache>
            </c:strRef>
          </c:cat>
          <c:val>
            <c:numRef>
              <c:f>Лист2!$D$16:$D$20</c:f>
              <c:numCache>
                <c:formatCode>General</c:formatCode>
                <c:ptCount val="5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4</c:v>
                </c:pt>
                <c:pt idx="4">
                  <c:v>1</c:v>
                </c:pt>
              </c:numCache>
            </c:numRef>
          </c:val>
        </c:ser>
        <c:dLbls>
          <c:showVal val="1"/>
        </c:dLbls>
        <c:shape val="cylinder"/>
        <c:axId val="39038976"/>
        <c:axId val="39040512"/>
        <c:axId val="0"/>
      </c:bar3DChart>
      <c:catAx>
        <c:axId val="39038976"/>
        <c:scaling>
          <c:orientation val="minMax"/>
        </c:scaling>
        <c:axPos val="b"/>
        <c:tickLblPos val="nextTo"/>
        <c:txPr>
          <a:bodyPr/>
          <a:lstStyle/>
          <a:p>
            <a:pPr>
              <a:defRPr b="1" i="0" baseline="0"/>
            </a:pPr>
            <a:endParaRPr lang="ru-RU"/>
          </a:p>
        </c:txPr>
        <c:crossAx val="39040512"/>
        <c:crosses val="autoZero"/>
        <c:auto val="1"/>
        <c:lblAlgn val="ctr"/>
        <c:lblOffset val="100"/>
      </c:catAx>
      <c:valAx>
        <c:axId val="39040512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 sz="1200"/>
                  <a:t>кількість здобувачів освіти</a:t>
                </a:r>
              </a:p>
            </c:rich>
          </c:tx>
          <c:layout/>
        </c:title>
        <c:numFmt formatCode="General" sourceLinked="1"/>
        <c:tickLblPos val="nextTo"/>
        <c:crossAx val="39038976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200" b="1" i="0" baseline="0"/>
          </a:pPr>
          <a:endParaRPr lang="ru-RU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800" b="1" i="0" baseline="0"/>
              <a:t>Результати  проведення контролю якості навчального процесу у ІІ семестрі                                                                    2023/2024  н.р.                                                                                           Група 3-Ф</a:t>
            </a:r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8.8425965862547543E-2"/>
          <c:y val="0.2830997574262506"/>
          <c:w val="0.89289038233278162"/>
          <c:h val="0.57516777332190949"/>
        </c:manualLayout>
      </c:layout>
      <c:bar3DChart>
        <c:barDir val="col"/>
        <c:grouping val="clustered"/>
        <c:ser>
          <c:idx val="0"/>
          <c:order val="0"/>
          <c:tx>
            <c:v>Педіатрія</c:v>
          </c:tx>
          <c:dLbls>
            <c:txPr>
              <a:bodyPr/>
              <a:lstStyle/>
              <a:p>
                <a:pPr>
                  <a:defRPr sz="1200" b="1" i="0" baseline="0"/>
                </a:pPr>
                <a:endParaRPr lang="ru-RU"/>
              </a:p>
            </c:txPr>
            <c:showVal val="1"/>
          </c:dLbls>
          <c:cat>
            <c:strRef>
              <c:f>Лист2!$B$23:$B$27</c:f>
              <c:strCache>
                <c:ptCount val="5"/>
                <c:pt idx="0">
                  <c:v>відмінно</c:v>
                </c:pt>
                <c:pt idx="1">
                  <c:v>добре</c:v>
                </c:pt>
                <c:pt idx="2">
                  <c:v>задовільно</c:v>
                </c:pt>
                <c:pt idx="3">
                  <c:v>незадовільно</c:v>
                </c:pt>
                <c:pt idx="4">
                  <c:v>не з’явилися</c:v>
                </c:pt>
              </c:strCache>
            </c:strRef>
          </c:cat>
          <c:val>
            <c:numRef>
              <c:f>Лист2!$C$23:$C$27</c:f>
              <c:numCache>
                <c:formatCode>General</c:formatCode>
                <c:ptCount val="5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ser>
          <c:idx val="1"/>
          <c:order val="1"/>
          <c:tx>
            <c:v>Акушерство</c:v>
          </c:tx>
          <c:dLbls>
            <c:txPr>
              <a:bodyPr/>
              <a:lstStyle/>
              <a:p>
                <a:pPr>
                  <a:defRPr sz="1200" b="1" i="0" baseline="0"/>
                </a:pPr>
                <a:endParaRPr lang="ru-RU"/>
              </a:p>
            </c:txPr>
            <c:showVal val="1"/>
          </c:dLbls>
          <c:cat>
            <c:strRef>
              <c:f>Лист2!$B$23:$B$27</c:f>
              <c:strCache>
                <c:ptCount val="5"/>
                <c:pt idx="0">
                  <c:v>відмінно</c:v>
                </c:pt>
                <c:pt idx="1">
                  <c:v>добре</c:v>
                </c:pt>
                <c:pt idx="2">
                  <c:v>задовільно</c:v>
                </c:pt>
                <c:pt idx="3">
                  <c:v>незадовільно</c:v>
                </c:pt>
                <c:pt idx="4">
                  <c:v>не з’явилися</c:v>
                </c:pt>
              </c:strCache>
            </c:strRef>
          </c:cat>
          <c:val>
            <c:numRef>
              <c:f>Лист2!$D$23:$D$27</c:f>
              <c:numCache>
                <c:formatCode>General</c:formatCode>
                <c:ptCount val="5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0</c:v>
                </c:pt>
              </c:numCache>
            </c:numRef>
          </c:val>
        </c:ser>
        <c:dLbls>
          <c:showVal val="1"/>
        </c:dLbls>
        <c:shape val="cylinder"/>
        <c:axId val="39338368"/>
        <c:axId val="39339904"/>
        <c:axId val="0"/>
      </c:bar3DChart>
      <c:catAx>
        <c:axId val="39338368"/>
        <c:scaling>
          <c:orientation val="minMax"/>
        </c:scaling>
        <c:axPos val="b"/>
        <c:tickLblPos val="nextTo"/>
        <c:txPr>
          <a:bodyPr/>
          <a:lstStyle/>
          <a:p>
            <a:pPr>
              <a:defRPr b="1" i="0" baseline="0"/>
            </a:pPr>
            <a:endParaRPr lang="ru-RU"/>
          </a:p>
        </c:txPr>
        <c:crossAx val="39339904"/>
        <c:crosses val="autoZero"/>
        <c:auto val="1"/>
        <c:lblAlgn val="ctr"/>
        <c:lblOffset val="100"/>
      </c:catAx>
      <c:valAx>
        <c:axId val="39339904"/>
        <c:scaling>
          <c:orientation val="minMax"/>
          <c:min val="0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 sz="1200"/>
                  <a:t>кількість здобувачів освіти</a:t>
                </a:r>
              </a:p>
            </c:rich>
          </c:tx>
          <c:layout/>
        </c:title>
        <c:numFmt formatCode="General" sourceLinked="1"/>
        <c:tickLblPos val="nextTo"/>
        <c:crossAx val="39338368"/>
        <c:crosses val="autoZero"/>
        <c:crossBetween val="between"/>
        <c:majorUnit val="1"/>
      </c:valAx>
    </c:plotArea>
    <c:legend>
      <c:legendPos val="b"/>
      <c:layout/>
      <c:txPr>
        <a:bodyPr/>
        <a:lstStyle/>
        <a:p>
          <a:pPr>
            <a:defRPr sz="1200" b="1" i="0" baseline="0"/>
          </a:pPr>
          <a:endParaRPr lang="ru-RU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800" b="1" i="0" baseline="0" dirty="0" err="1"/>
              <a:t>Результати</a:t>
            </a:r>
            <a:r>
              <a:rPr lang="ru-RU" sz="1800" b="1" i="0" baseline="0" dirty="0"/>
              <a:t>  </a:t>
            </a:r>
            <a:r>
              <a:rPr lang="ru-RU" sz="1800" b="1" i="0" baseline="0" dirty="0" err="1"/>
              <a:t>проведення</a:t>
            </a:r>
            <a:r>
              <a:rPr lang="ru-RU" sz="1800" b="1" i="0" baseline="0" dirty="0"/>
              <a:t> контролю </a:t>
            </a:r>
            <a:r>
              <a:rPr lang="ru-RU" sz="1800" b="1" i="0" baseline="0" dirty="0" err="1"/>
              <a:t>якості</a:t>
            </a:r>
            <a:r>
              <a:rPr lang="ru-RU" sz="1800" b="1" i="0" baseline="0" dirty="0"/>
              <a:t> </a:t>
            </a:r>
            <a:r>
              <a:rPr lang="ru-RU" sz="1800" b="1" i="0" baseline="0" dirty="0" err="1"/>
              <a:t>навчального</a:t>
            </a:r>
            <a:r>
              <a:rPr lang="ru-RU" sz="1800" b="1" i="0" baseline="0" dirty="0"/>
              <a:t> </a:t>
            </a:r>
            <a:r>
              <a:rPr lang="ru-RU" sz="1800" b="1" i="0" baseline="0" dirty="0" err="1"/>
              <a:t>процесу</a:t>
            </a:r>
            <a:r>
              <a:rPr lang="ru-RU" sz="1800" b="1" i="0" baseline="0" dirty="0"/>
              <a:t> у ІІ </a:t>
            </a:r>
            <a:r>
              <a:rPr lang="ru-RU" sz="1800" b="1" i="0" baseline="0" dirty="0" err="1"/>
              <a:t>семестрі</a:t>
            </a:r>
            <a:r>
              <a:rPr lang="ru-RU" sz="1800" b="1" i="0" baseline="0" dirty="0"/>
              <a:t>        </a:t>
            </a:r>
            <a:endParaRPr lang="ru-RU" sz="1800" b="1" i="0" baseline="0" dirty="0" smtClean="0"/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800" b="1" i="0" baseline="0" dirty="0" smtClean="0"/>
              <a:t>        </a:t>
            </a:r>
            <a:r>
              <a:rPr lang="ru-RU" sz="1800" b="1" i="0" baseline="0" dirty="0"/>
              <a:t>2023/2024  н.р.                                                                        </a:t>
            </a:r>
            <a:r>
              <a:rPr lang="ru-RU" sz="1800" b="1" i="0" baseline="0" dirty="0" err="1"/>
              <a:t>Група</a:t>
            </a:r>
            <a:r>
              <a:rPr lang="ru-RU" sz="1800" b="1" i="0" baseline="0" dirty="0"/>
              <a:t> 4-А</a:t>
            </a:r>
            <a:endParaRPr lang="ru-RU" dirty="0"/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v>Медична та соціальна реабілітація</c:v>
          </c:tx>
          <c:dLbls>
            <c:txPr>
              <a:bodyPr/>
              <a:lstStyle/>
              <a:p>
                <a:pPr>
                  <a:defRPr sz="1200" b="1" i="0" baseline="0"/>
                </a:pPr>
                <a:endParaRPr lang="ru-RU"/>
              </a:p>
            </c:txPr>
            <c:showVal val="1"/>
          </c:dLbls>
          <c:cat>
            <c:strRef>
              <c:f>Лист2!$B$30:$B$34</c:f>
              <c:strCache>
                <c:ptCount val="5"/>
                <c:pt idx="0">
                  <c:v>відмінно</c:v>
                </c:pt>
                <c:pt idx="1">
                  <c:v>добре</c:v>
                </c:pt>
                <c:pt idx="2">
                  <c:v>задовільно</c:v>
                </c:pt>
                <c:pt idx="3">
                  <c:v>незадовільно</c:v>
                </c:pt>
                <c:pt idx="4">
                  <c:v>не з’явилися</c:v>
                </c:pt>
              </c:strCache>
            </c:strRef>
          </c:cat>
          <c:val>
            <c:numRef>
              <c:f>Лист2!$C$30:$C$34</c:f>
              <c:numCache>
                <c:formatCode>General</c:formatCode>
                <c:ptCount val="5"/>
                <c:pt idx="0">
                  <c:v>1</c:v>
                </c:pt>
                <c:pt idx="1">
                  <c:v>4</c:v>
                </c:pt>
                <c:pt idx="2">
                  <c:v>2</c:v>
                </c:pt>
                <c:pt idx="3">
                  <c:v>2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v>Медсестринство у внутрішній медицині</c:v>
          </c:tx>
          <c:dLbls>
            <c:txPr>
              <a:bodyPr/>
              <a:lstStyle/>
              <a:p>
                <a:pPr>
                  <a:defRPr sz="1200" b="1" i="0" baseline="0"/>
                </a:pPr>
                <a:endParaRPr lang="ru-RU"/>
              </a:p>
            </c:txPr>
            <c:showVal val="1"/>
          </c:dLbls>
          <c:cat>
            <c:strRef>
              <c:f>Лист2!$B$30:$B$34</c:f>
              <c:strCache>
                <c:ptCount val="5"/>
                <c:pt idx="0">
                  <c:v>відмінно</c:v>
                </c:pt>
                <c:pt idx="1">
                  <c:v>добре</c:v>
                </c:pt>
                <c:pt idx="2">
                  <c:v>задовільно</c:v>
                </c:pt>
                <c:pt idx="3">
                  <c:v>незадовільно</c:v>
                </c:pt>
                <c:pt idx="4">
                  <c:v>не з’явилися</c:v>
                </c:pt>
              </c:strCache>
            </c:strRef>
          </c:cat>
          <c:val>
            <c:numRef>
              <c:f>Лист2!$D$30:$D$34</c:f>
              <c:numCache>
                <c:formatCode>General</c:formatCode>
                <c:ptCount val="5"/>
                <c:pt idx="0">
                  <c:v>1</c:v>
                </c:pt>
                <c:pt idx="1">
                  <c:v>3</c:v>
                </c:pt>
                <c:pt idx="2">
                  <c:v>5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Val val="1"/>
        </c:dLbls>
        <c:shape val="cone"/>
        <c:axId val="39461248"/>
        <c:axId val="39462784"/>
        <c:axId val="0"/>
      </c:bar3DChart>
      <c:catAx>
        <c:axId val="39461248"/>
        <c:scaling>
          <c:orientation val="minMax"/>
        </c:scaling>
        <c:axPos val="b"/>
        <c:tickLblPos val="nextTo"/>
        <c:txPr>
          <a:bodyPr/>
          <a:lstStyle/>
          <a:p>
            <a:pPr>
              <a:defRPr b="1" i="0" baseline="0"/>
            </a:pPr>
            <a:endParaRPr lang="ru-RU"/>
          </a:p>
        </c:txPr>
        <c:crossAx val="39462784"/>
        <c:crosses val="autoZero"/>
        <c:auto val="1"/>
        <c:lblAlgn val="ctr"/>
        <c:lblOffset val="100"/>
      </c:catAx>
      <c:valAx>
        <c:axId val="39462784"/>
        <c:scaling>
          <c:orientation val="minMax"/>
          <c:min val="0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 sz="1200"/>
                  <a:t>кількість здобувачів освіти</a:t>
                </a:r>
              </a:p>
            </c:rich>
          </c:tx>
          <c:layout/>
        </c:title>
        <c:numFmt formatCode="General" sourceLinked="1"/>
        <c:tickLblPos val="nextTo"/>
        <c:crossAx val="39461248"/>
        <c:crosses val="autoZero"/>
        <c:crossBetween val="between"/>
        <c:majorUnit val="1"/>
      </c:valAx>
    </c:plotArea>
    <c:legend>
      <c:legendPos val="b"/>
      <c:layout/>
      <c:txPr>
        <a:bodyPr/>
        <a:lstStyle/>
        <a:p>
          <a:pPr>
            <a:defRPr sz="1200" b="1" i="0" baseline="0"/>
          </a:pPr>
          <a:endParaRPr lang="ru-RU"/>
        </a:p>
      </c:tx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800" b="1" i="0" baseline="0" dirty="0" err="1"/>
              <a:t>Результати</a:t>
            </a:r>
            <a:r>
              <a:rPr lang="ru-RU" sz="1800" b="1" i="0" baseline="0" dirty="0"/>
              <a:t>  </a:t>
            </a:r>
            <a:r>
              <a:rPr lang="ru-RU" sz="1800" b="1" i="0" baseline="0" dirty="0" err="1"/>
              <a:t>проведення</a:t>
            </a:r>
            <a:r>
              <a:rPr lang="ru-RU" sz="1800" b="1" i="0" baseline="0" dirty="0"/>
              <a:t> контролю </a:t>
            </a:r>
            <a:r>
              <a:rPr lang="ru-RU" sz="1800" b="1" i="0" baseline="0" dirty="0" err="1"/>
              <a:t>якості</a:t>
            </a:r>
            <a:r>
              <a:rPr lang="ru-RU" sz="1800" b="1" i="0" baseline="0" dirty="0"/>
              <a:t> </a:t>
            </a:r>
            <a:r>
              <a:rPr lang="ru-RU" sz="1800" b="1" i="0" baseline="0" dirty="0" err="1"/>
              <a:t>навчального</a:t>
            </a:r>
            <a:r>
              <a:rPr lang="ru-RU" sz="1800" b="1" i="0" baseline="0" dirty="0"/>
              <a:t> </a:t>
            </a:r>
            <a:r>
              <a:rPr lang="ru-RU" sz="1800" b="1" i="0" baseline="0" dirty="0" err="1"/>
              <a:t>процесу</a:t>
            </a:r>
            <a:r>
              <a:rPr lang="ru-RU" sz="1800" b="1" i="0" baseline="0" dirty="0"/>
              <a:t> у ІІ </a:t>
            </a:r>
            <a:r>
              <a:rPr lang="ru-RU" sz="1800" b="1" i="0" baseline="0" dirty="0" err="1"/>
              <a:t>семестрі</a:t>
            </a:r>
            <a:r>
              <a:rPr lang="ru-RU" sz="1800" b="1" i="0" baseline="0" dirty="0"/>
              <a:t>                                                                      </a:t>
            </a:r>
            <a:endParaRPr lang="ru-RU" sz="1800" b="1" i="0" baseline="0" dirty="0" smtClean="0"/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800" b="1" i="0" baseline="0" dirty="0" smtClean="0"/>
              <a:t>  </a:t>
            </a:r>
            <a:r>
              <a:rPr lang="ru-RU" sz="1800" b="1" i="0" baseline="0" dirty="0"/>
              <a:t>2023/2024  н.р.                                                                                      </a:t>
            </a:r>
            <a:r>
              <a:rPr lang="ru-RU" sz="1800" b="1" i="0" baseline="0" dirty="0" err="1"/>
              <a:t>Група</a:t>
            </a:r>
            <a:r>
              <a:rPr lang="ru-RU" sz="1800" b="1" i="0" baseline="0" dirty="0"/>
              <a:t> 4-Ф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 dirty="0"/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v>Невідкладні стани у внутрішній медицині</c:v>
          </c:tx>
          <c:dLbls>
            <c:txPr>
              <a:bodyPr/>
              <a:lstStyle/>
              <a:p>
                <a:pPr>
                  <a:defRPr sz="1200" b="1" i="0" baseline="0"/>
                </a:pPr>
                <a:endParaRPr lang="ru-RU"/>
              </a:p>
            </c:txPr>
            <c:showVal val="1"/>
          </c:dLbls>
          <c:cat>
            <c:strRef>
              <c:f>Лист2!$B$37:$B$41</c:f>
              <c:strCache>
                <c:ptCount val="5"/>
                <c:pt idx="0">
                  <c:v>відмінно</c:v>
                </c:pt>
                <c:pt idx="1">
                  <c:v>добре</c:v>
                </c:pt>
                <c:pt idx="2">
                  <c:v>задовільно</c:v>
                </c:pt>
                <c:pt idx="3">
                  <c:v>незадовільно</c:v>
                </c:pt>
                <c:pt idx="4">
                  <c:v>не з’явилися</c:v>
                </c:pt>
              </c:strCache>
            </c:strRef>
          </c:cat>
          <c:val>
            <c:numRef>
              <c:f>Лист2!$C$37:$C$41</c:f>
              <c:numCache>
                <c:formatCode>General</c:formatCode>
                <c:ptCount val="5"/>
                <c:pt idx="0">
                  <c:v>2</c:v>
                </c:pt>
                <c:pt idx="1">
                  <c:v>2</c:v>
                </c:pt>
                <c:pt idx="2">
                  <c:v>5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v>ВМП</c:v>
          </c:tx>
          <c:dLbls>
            <c:txPr>
              <a:bodyPr/>
              <a:lstStyle/>
              <a:p>
                <a:pPr>
                  <a:defRPr sz="1200" b="1" i="0" baseline="0"/>
                </a:pPr>
                <a:endParaRPr lang="ru-RU"/>
              </a:p>
            </c:txPr>
            <c:showVal val="1"/>
          </c:dLbls>
          <c:cat>
            <c:strRef>
              <c:f>Лист2!$B$37:$B$41</c:f>
              <c:strCache>
                <c:ptCount val="5"/>
                <c:pt idx="0">
                  <c:v>відмінно</c:v>
                </c:pt>
                <c:pt idx="1">
                  <c:v>добре</c:v>
                </c:pt>
                <c:pt idx="2">
                  <c:v>задовільно</c:v>
                </c:pt>
                <c:pt idx="3">
                  <c:v>незадовільно</c:v>
                </c:pt>
                <c:pt idx="4">
                  <c:v>не з’явилися</c:v>
                </c:pt>
              </c:strCache>
            </c:strRef>
          </c:cat>
          <c:val>
            <c:numRef>
              <c:f>Лист2!$D$37:$D$41</c:f>
              <c:numCache>
                <c:formatCode>General</c:formatCode>
                <c:ptCount val="5"/>
                <c:pt idx="0">
                  <c:v>2</c:v>
                </c:pt>
                <c:pt idx="1">
                  <c:v>5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Val val="1"/>
        </c:dLbls>
        <c:shape val="cone"/>
        <c:axId val="39502592"/>
        <c:axId val="39504128"/>
        <c:axId val="0"/>
      </c:bar3DChart>
      <c:catAx>
        <c:axId val="39502592"/>
        <c:scaling>
          <c:orientation val="minMax"/>
        </c:scaling>
        <c:axPos val="b"/>
        <c:tickLblPos val="nextTo"/>
        <c:txPr>
          <a:bodyPr/>
          <a:lstStyle/>
          <a:p>
            <a:pPr>
              <a:defRPr b="1" i="0" baseline="0"/>
            </a:pPr>
            <a:endParaRPr lang="ru-RU"/>
          </a:p>
        </c:txPr>
        <c:crossAx val="39504128"/>
        <c:crosses val="autoZero"/>
        <c:auto val="1"/>
        <c:lblAlgn val="ctr"/>
        <c:lblOffset val="100"/>
      </c:catAx>
      <c:valAx>
        <c:axId val="39504128"/>
        <c:scaling>
          <c:orientation val="minMax"/>
          <c:min val="0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 sz="1200"/>
                  <a:t>кількість здобувачів освіти</a:t>
                </a:r>
              </a:p>
            </c:rich>
          </c:tx>
          <c:layout/>
        </c:title>
        <c:numFmt formatCode="General" sourceLinked="1"/>
        <c:tickLblPos val="nextTo"/>
        <c:crossAx val="39502592"/>
        <c:crosses val="autoZero"/>
        <c:crossBetween val="between"/>
        <c:majorUnit val="1"/>
      </c:valAx>
    </c:plotArea>
    <c:legend>
      <c:legendPos val="b"/>
      <c:layout/>
      <c:txPr>
        <a:bodyPr/>
        <a:lstStyle/>
        <a:p>
          <a:pPr>
            <a:defRPr sz="1200" b="1" i="0" baseline="0"/>
          </a:pPr>
          <a:endParaRPr lang="ru-RU"/>
        </a:p>
      </c:txPr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err="1"/>
              <a:t>Зведені</a:t>
            </a:r>
            <a:r>
              <a:rPr lang="ru-RU" baseline="0" dirty="0"/>
              <a:t> </a:t>
            </a:r>
            <a:r>
              <a:rPr lang="ru-RU" baseline="0" dirty="0" err="1"/>
              <a:t>результати</a:t>
            </a:r>
            <a:r>
              <a:rPr lang="ru-RU" baseline="0" dirty="0"/>
              <a:t> </a:t>
            </a:r>
            <a:r>
              <a:rPr lang="ru-RU" baseline="0" dirty="0" err="1"/>
              <a:t>проведення</a:t>
            </a:r>
            <a:r>
              <a:rPr lang="ru-RU" baseline="0" dirty="0"/>
              <a:t> контролю </a:t>
            </a:r>
            <a:r>
              <a:rPr lang="ru-RU" baseline="0" dirty="0" err="1"/>
              <a:t>якості</a:t>
            </a:r>
            <a:r>
              <a:rPr lang="ru-RU" baseline="0" dirty="0"/>
              <a:t> </a:t>
            </a:r>
            <a:r>
              <a:rPr lang="ru-RU" baseline="0" dirty="0" err="1"/>
              <a:t>навчального</a:t>
            </a:r>
            <a:r>
              <a:rPr lang="ru-RU" baseline="0" dirty="0"/>
              <a:t> </a:t>
            </a:r>
            <a:r>
              <a:rPr lang="ru-RU" baseline="0" dirty="0" err="1"/>
              <a:t>процесу</a:t>
            </a:r>
            <a:r>
              <a:rPr lang="ru-RU" baseline="0" dirty="0"/>
              <a:t> у ІІ сем. 2023/2024 н.р. </a:t>
            </a:r>
            <a:endParaRPr lang="ru-RU" baseline="0" dirty="0" smtClean="0"/>
          </a:p>
          <a:p>
            <a:pPr>
              <a:defRPr/>
            </a:pPr>
            <a:r>
              <a:rPr lang="ru-RU" baseline="0" dirty="0" smtClean="0"/>
              <a:t>по </a:t>
            </a:r>
            <a:r>
              <a:rPr lang="ru-RU" baseline="0" dirty="0"/>
              <a:t>ОПП "</a:t>
            </a:r>
            <a:r>
              <a:rPr lang="ru-RU" baseline="0" dirty="0" err="1"/>
              <a:t>Сестринська</a:t>
            </a:r>
            <a:r>
              <a:rPr lang="ru-RU" baseline="0" dirty="0"/>
              <a:t> справа"</a:t>
            </a:r>
            <a:endParaRPr lang="ru-RU" dirty="0"/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4.1133656040607758E-2"/>
          <c:y val="0.26021556685055131"/>
          <c:w val="0.6444527148950131"/>
          <c:h val="0.71341081286128172"/>
        </c:manualLayout>
      </c:layout>
      <c:pie3DChart>
        <c:varyColors val="1"/>
        <c:ser>
          <c:idx val="0"/>
          <c:order val="0"/>
          <c:explosion val="25"/>
          <c:dLbls>
            <c:dLbl>
              <c:idx val="1"/>
              <c:layout>
                <c:manualLayout>
                  <c:x val="-0.18006479658792685"/>
                  <c:y val="-6.5745074386069177E-2"/>
                </c:manualLayout>
              </c:layout>
              <c:showVal val="1"/>
              <c:showPercent val="1"/>
            </c:dLbl>
            <c:dLbl>
              <c:idx val="2"/>
              <c:layout>
                <c:manualLayout>
                  <c:x val="0.16868058973097114"/>
                  <c:y val="-0.11770733634280255"/>
                </c:manualLayout>
              </c:layout>
              <c:showVal val="1"/>
              <c:showPercent val="1"/>
            </c:dLbl>
            <c:txPr>
              <a:bodyPr/>
              <a:lstStyle/>
              <a:p>
                <a:pPr>
                  <a:defRPr b="1" i="0" baseline="0"/>
                </a:pPr>
                <a:endParaRPr lang="ru-RU"/>
              </a:p>
            </c:txPr>
            <c:showVal val="1"/>
            <c:showPercent val="1"/>
            <c:showLeaderLines val="1"/>
          </c:dLbls>
          <c:cat>
            <c:strRef>
              <c:f>Лист1!$M$4:$M$8</c:f>
              <c:strCache>
                <c:ptCount val="5"/>
                <c:pt idx="0">
                  <c:v>відмінно</c:v>
                </c:pt>
                <c:pt idx="1">
                  <c:v>добре</c:v>
                </c:pt>
                <c:pt idx="2">
                  <c:v>задовільно</c:v>
                </c:pt>
                <c:pt idx="3">
                  <c:v>незадовільно</c:v>
                </c:pt>
                <c:pt idx="4">
                  <c:v>не з’явилися</c:v>
                </c:pt>
              </c:strCache>
            </c:strRef>
          </c:cat>
          <c:val>
            <c:numRef>
              <c:f>Лист1!$N$4:$N$8</c:f>
              <c:numCache>
                <c:formatCode>General</c:formatCode>
                <c:ptCount val="5"/>
                <c:pt idx="0">
                  <c:v>9</c:v>
                </c:pt>
                <c:pt idx="1">
                  <c:v>41</c:v>
                </c:pt>
                <c:pt idx="2">
                  <c:v>34</c:v>
                </c:pt>
                <c:pt idx="3">
                  <c:v>8</c:v>
                </c:pt>
                <c:pt idx="4">
                  <c:v>14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4768441050575352"/>
          <c:y val="0.59936692219383036"/>
          <c:w val="0.12317920558499609"/>
          <c:h val="0.21261804243972895"/>
        </c:manualLayout>
      </c:layout>
      <c:txPr>
        <a:bodyPr/>
        <a:lstStyle/>
        <a:p>
          <a:pPr>
            <a:defRPr b="1" i="0" baseline="0"/>
          </a:pPr>
          <a:endParaRPr lang="ru-RU"/>
        </a:p>
      </c:txPr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1800" b="1" i="0" u="none" strike="noStrike" baseline="0" dirty="0" err="1"/>
              <a:t>Зведені</a:t>
            </a:r>
            <a:r>
              <a:rPr lang="ru-RU" sz="1800" b="1" i="0" u="none" strike="noStrike" baseline="0" dirty="0"/>
              <a:t> </a:t>
            </a:r>
            <a:r>
              <a:rPr lang="ru-RU" sz="1800" b="1" i="0" u="none" strike="noStrike" baseline="0" dirty="0" err="1"/>
              <a:t>результати</a:t>
            </a:r>
            <a:r>
              <a:rPr lang="ru-RU" sz="1800" b="1" i="0" u="none" strike="noStrike" baseline="0" dirty="0"/>
              <a:t> </a:t>
            </a:r>
            <a:r>
              <a:rPr lang="ru-RU" sz="1800" b="1" i="0" u="none" strike="noStrike" baseline="0" dirty="0" err="1"/>
              <a:t>проведення</a:t>
            </a:r>
            <a:r>
              <a:rPr lang="ru-RU" sz="1800" b="1" i="0" u="none" strike="noStrike" baseline="0" dirty="0"/>
              <a:t> контролю </a:t>
            </a:r>
            <a:r>
              <a:rPr lang="ru-RU" sz="1800" b="1" i="0" u="none" strike="noStrike" baseline="0" dirty="0" err="1"/>
              <a:t>якості</a:t>
            </a:r>
            <a:r>
              <a:rPr lang="ru-RU" sz="1800" b="1" i="0" u="none" strike="noStrike" baseline="0" dirty="0"/>
              <a:t> </a:t>
            </a:r>
            <a:r>
              <a:rPr lang="ru-RU" sz="1800" b="1" i="0" u="none" strike="noStrike" baseline="0" dirty="0" err="1"/>
              <a:t>навчального</a:t>
            </a:r>
            <a:r>
              <a:rPr lang="ru-RU" sz="1800" b="1" i="0" u="none" strike="noStrike" baseline="0" dirty="0"/>
              <a:t> </a:t>
            </a:r>
            <a:r>
              <a:rPr lang="ru-RU" sz="1800" b="1" i="0" u="none" strike="noStrike" baseline="0" dirty="0" err="1"/>
              <a:t>процесу</a:t>
            </a:r>
            <a:r>
              <a:rPr lang="ru-RU" sz="1800" b="1" i="0" u="none" strike="noStrike" baseline="0" dirty="0"/>
              <a:t> у ІІ сем. 2023/2024 н.р. </a:t>
            </a:r>
            <a:r>
              <a:rPr lang="ru-RU" sz="1800" b="1" i="0" u="none" strike="noStrike" baseline="0" dirty="0" smtClean="0"/>
              <a:t> </a:t>
            </a:r>
          </a:p>
          <a:p>
            <a:pPr>
              <a:defRPr/>
            </a:pPr>
            <a:r>
              <a:rPr lang="ru-RU" sz="1800" b="1" i="0" u="none" strike="noStrike" baseline="0" dirty="0" smtClean="0"/>
              <a:t>по </a:t>
            </a:r>
            <a:r>
              <a:rPr lang="ru-RU" sz="1800" b="1" i="0" u="none" strike="noStrike" baseline="0" dirty="0"/>
              <a:t>ОПП "</a:t>
            </a:r>
            <a:r>
              <a:rPr lang="ru-RU" sz="1800" b="1" i="0" u="none" strike="noStrike" baseline="0" dirty="0" err="1"/>
              <a:t>Лікувальна</a:t>
            </a:r>
            <a:r>
              <a:rPr lang="ru-RU" sz="1800" b="1" i="0" u="none" strike="noStrike" baseline="0" dirty="0"/>
              <a:t> справа"</a:t>
            </a:r>
            <a:endParaRPr lang="ru-RU" dirty="0"/>
          </a:p>
        </c:rich>
      </c:tx>
      <c:layout/>
      <c:overlay val="1"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3993399339934001"/>
          <c:y val="0.12712289342210603"/>
          <c:w val="0.68136108728983169"/>
          <c:h val="0.87039147133635364"/>
        </c:manualLayout>
      </c:layout>
      <c:pie3DChart>
        <c:varyColors val="1"/>
        <c:ser>
          <c:idx val="0"/>
          <c:order val="0"/>
          <c:explosion val="25"/>
          <c:dLbls>
            <c:dLbl>
              <c:idx val="4"/>
              <c:layout>
                <c:manualLayout>
                  <c:x val="7.5349393207037769E-3"/>
                  <c:y val="-8.7998559003654008E-3"/>
                </c:manualLayout>
              </c:layout>
              <c:dLblPos val="bestFit"/>
              <c:showVal val="1"/>
              <c:showPercent val="1"/>
            </c:dLbl>
            <c:txPr>
              <a:bodyPr/>
              <a:lstStyle/>
              <a:p>
                <a:pPr>
                  <a:defRPr b="1" i="0" baseline="0"/>
                </a:pPr>
                <a:endParaRPr lang="ru-RU"/>
              </a:p>
            </c:txPr>
            <c:dLblPos val="ctr"/>
            <c:showVal val="1"/>
            <c:showPercent val="1"/>
            <c:showLeaderLines val="1"/>
          </c:dLbls>
          <c:cat>
            <c:strRef>
              <c:f>Лист1!$M$20:$M$24</c:f>
              <c:strCache>
                <c:ptCount val="5"/>
                <c:pt idx="0">
                  <c:v>відмінно</c:v>
                </c:pt>
                <c:pt idx="1">
                  <c:v>добре</c:v>
                </c:pt>
                <c:pt idx="2">
                  <c:v>задовільно</c:v>
                </c:pt>
                <c:pt idx="3">
                  <c:v>незадовільно</c:v>
                </c:pt>
                <c:pt idx="4">
                  <c:v>не з’явилися</c:v>
                </c:pt>
              </c:strCache>
            </c:strRef>
          </c:cat>
          <c:val>
            <c:numRef>
              <c:f>Лист1!$N$20:$N$24</c:f>
              <c:numCache>
                <c:formatCode>General</c:formatCode>
                <c:ptCount val="5"/>
                <c:pt idx="0">
                  <c:v>13</c:v>
                </c:pt>
                <c:pt idx="1">
                  <c:v>26</c:v>
                </c:pt>
                <c:pt idx="2">
                  <c:v>30</c:v>
                </c:pt>
                <c:pt idx="3">
                  <c:v>10</c:v>
                </c:pt>
                <c:pt idx="4">
                  <c:v>1</c:v>
                </c:pt>
              </c:numCache>
            </c:numRef>
          </c:val>
        </c:ser>
        <c:dLbls>
          <c:showVal val="1"/>
        </c:dLbls>
      </c:pie3DChart>
    </c:plotArea>
    <c:legend>
      <c:legendPos val="r"/>
      <c:layout>
        <c:manualLayout>
          <c:xMode val="edge"/>
          <c:yMode val="edge"/>
          <c:x val="0.83425846297171302"/>
          <c:y val="0.63250952116911452"/>
          <c:w val="0.12484174679590401"/>
          <c:h val="0.21473754487081789"/>
        </c:manualLayout>
      </c:layout>
      <c:txPr>
        <a:bodyPr/>
        <a:lstStyle/>
        <a:p>
          <a:pPr>
            <a:defRPr b="1" i="0" baseline="0"/>
          </a:pPr>
          <a:endParaRPr lang="ru-RU"/>
        </a:p>
      </c:txPr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1800" b="1" i="0" u="none" strike="noStrike" baseline="0"/>
              <a:t>Зведені результати  проведення контролю якості навчального процесу у ІІ семестрі 2023/2024  н.р.                                                                        </a:t>
            </a:r>
            <a:endParaRPr lang="ru-RU"/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0.41911940739502501"/>
          <c:y val="0.16945409211883422"/>
          <c:w val="0.55077943190130341"/>
          <c:h val="0.69038424641110474"/>
        </c:manualLayout>
      </c:layout>
      <c:bar3DChart>
        <c:barDir val="bar"/>
        <c:grouping val="clustered"/>
        <c:ser>
          <c:idx val="0"/>
          <c:order val="0"/>
          <c:tx>
            <c:v>Якісна успішність</c:v>
          </c:tx>
          <c:dLbls>
            <c:txPr>
              <a:bodyPr/>
              <a:lstStyle/>
              <a:p>
                <a:pPr>
                  <a:defRPr sz="1200" b="1" i="0" baseline="0"/>
                </a:pPr>
                <a:endParaRPr lang="ru-RU"/>
              </a:p>
            </c:txPr>
            <c:showVal val="1"/>
          </c:dLbls>
          <c:cat>
            <c:strRef>
              <c:f>Лист2!$B$45:$B$56</c:f>
              <c:strCache>
                <c:ptCount val="12"/>
                <c:pt idx="0">
                  <c:v>2-А (анатомія)</c:v>
                </c:pt>
                <c:pt idx="1">
                  <c:v>2-А (основи психології та міжособове спілкування)</c:v>
                </c:pt>
                <c:pt idx="2">
                  <c:v>2-Ф (фізіологія)</c:v>
                </c:pt>
                <c:pt idx="3">
                  <c:v>2-ф (основи латинської мови з медичною термінологією)</c:v>
                </c:pt>
                <c:pt idx="4">
                  <c:v>3-А (медсестринство у педіатрії)</c:v>
                </c:pt>
                <c:pt idx="5">
                  <c:v>3-А (медсестринство в інфектології)</c:v>
                </c:pt>
                <c:pt idx="6">
                  <c:v>3-Ф (педіатрія)</c:v>
                </c:pt>
                <c:pt idx="7">
                  <c:v>3-Ф (акушерство)</c:v>
                </c:pt>
                <c:pt idx="8">
                  <c:v>4-А (медична та соціальна реабілітація)</c:v>
                </c:pt>
                <c:pt idx="9">
                  <c:v>4-А (медсестринство у внутрішній медицині)</c:v>
                </c:pt>
                <c:pt idx="10">
                  <c:v>4-Ф (невідкладні стани у внутрішній медицині)</c:v>
                </c:pt>
                <c:pt idx="11">
                  <c:v>4-Ф (ВМП)</c:v>
                </c:pt>
              </c:strCache>
            </c:strRef>
          </c:cat>
          <c:val>
            <c:numRef>
              <c:f>Лист2!$C$45:$C$56</c:f>
              <c:numCache>
                <c:formatCode>General</c:formatCode>
                <c:ptCount val="12"/>
                <c:pt idx="0">
                  <c:v>79</c:v>
                </c:pt>
                <c:pt idx="1">
                  <c:v>52</c:v>
                </c:pt>
                <c:pt idx="2">
                  <c:v>35</c:v>
                </c:pt>
                <c:pt idx="3">
                  <c:v>59</c:v>
                </c:pt>
                <c:pt idx="4">
                  <c:v>50</c:v>
                </c:pt>
                <c:pt idx="5">
                  <c:v>38</c:v>
                </c:pt>
                <c:pt idx="6">
                  <c:v>54</c:v>
                </c:pt>
                <c:pt idx="7">
                  <c:v>36</c:v>
                </c:pt>
                <c:pt idx="8">
                  <c:v>56</c:v>
                </c:pt>
                <c:pt idx="9">
                  <c:v>44</c:v>
                </c:pt>
                <c:pt idx="10">
                  <c:v>44</c:v>
                </c:pt>
                <c:pt idx="11">
                  <c:v>78</c:v>
                </c:pt>
              </c:numCache>
            </c:numRef>
          </c:val>
        </c:ser>
        <c:ser>
          <c:idx val="1"/>
          <c:order val="1"/>
          <c:tx>
            <c:v>Абсолютна успішність</c:v>
          </c:tx>
          <c:dLbls>
            <c:txPr>
              <a:bodyPr/>
              <a:lstStyle/>
              <a:p>
                <a:pPr>
                  <a:defRPr sz="1200" b="1" i="0" baseline="0"/>
                </a:pPr>
                <a:endParaRPr lang="ru-RU"/>
              </a:p>
            </c:txPr>
            <c:showVal val="1"/>
          </c:dLbls>
          <c:cat>
            <c:strRef>
              <c:f>Лист2!$B$45:$B$56</c:f>
              <c:strCache>
                <c:ptCount val="12"/>
                <c:pt idx="0">
                  <c:v>2-А (анатомія)</c:v>
                </c:pt>
                <c:pt idx="1">
                  <c:v>2-А (основи психології та міжособове спілкування)</c:v>
                </c:pt>
                <c:pt idx="2">
                  <c:v>2-Ф (фізіологія)</c:v>
                </c:pt>
                <c:pt idx="3">
                  <c:v>2-ф (основи латинської мови з медичною термінологією)</c:v>
                </c:pt>
                <c:pt idx="4">
                  <c:v>3-А (медсестринство у педіатрії)</c:v>
                </c:pt>
                <c:pt idx="5">
                  <c:v>3-А (медсестринство в інфектології)</c:v>
                </c:pt>
                <c:pt idx="6">
                  <c:v>3-Ф (педіатрія)</c:v>
                </c:pt>
                <c:pt idx="7">
                  <c:v>3-Ф (акушерство)</c:v>
                </c:pt>
                <c:pt idx="8">
                  <c:v>4-А (медична та соціальна реабілітація)</c:v>
                </c:pt>
                <c:pt idx="9">
                  <c:v>4-А (медсестринство у внутрішній медицині)</c:v>
                </c:pt>
                <c:pt idx="10">
                  <c:v>4-Ф (невідкладні стани у внутрішній медицині)</c:v>
                </c:pt>
                <c:pt idx="11">
                  <c:v>4-Ф (ВМП)</c:v>
                </c:pt>
              </c:strCache>
            </c:strRef>
          </c:cat>
          <c:val>
            <c:numRef>
              <c:f>Лист2!$D$45:$D$56</c:f>
              <c:numCache>
                <c:formatCode>General</c:formatCode>
                <c:ptCount val="12"/>
                <c:pt idx="0">
                  <c:v>100</c:v>
                </c:pt>
                <c:pt idx="1">
                  <c:v>91</c:v>
                </c:pt>
                <c:pt idx="2">
                  <c:v>88</c:v>
                </c:pt>
                <c:pt idx="3">
                  <c:v>88</c:v>
                </c:pt>
                <c:pt idx="4">
                  <c:v>100</c:v>
                </c:pt>
                <c:pt idx="5">
                  <c:v>75</c:v>
                </c:pt>
                <c:pt idx="6">
                  <c:v>92</c:v>
                </c:pt>
                <c:pt idx="7">
                  <c:v>64</c:v>
                </c:pt>
                <c:pt idx="8">
                  <c:v>78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</c:numCache>
            </c:numRef>
          </c:val>
        </c:ser>
        <c:dLbls>
          <c:showVal val="1"/>
        </c:dLbls>
        <c:shape val="box"/>
        <c:axId val="46048768"/>
        <c:axId val="46050304"/>
        <c:axId val="0"/>
      </c:bar3DChart>
      <c:catAx>
        <c:axId val="46048768"/>
        <c:scaling>
          <c:orientation val="minMax"/>
        </c:scaling>
        <c:axPos val="l"/>
        <c:tickLblPos val="nextTo"/>
        <c:txPr>
          <a:bodyPr/>
          <a:lstStyle/>
          <a:p>
            <a:pPr>
              <a:defRPr sz="1100" b="1" i="0" baseline="0"/>
            </a:pPr>
            <a:endParaRPr lang="ru-RU"/>
          </a:p>
        </c:txPr>
        <c:crossAx val="46050304"/>
        <c:crosses val="autoZero"/>
        <c:auto val="1"/>
        <c:lblAlgn val="ctr"/>
        <c:lblOffset val="100"/>
      </c:catAx>
      <c:valAx>
        <c:axId val="4605030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відсотки</a:t>
                </a:r>
              </a:p>
            </c:rich>
          </c:tx>
          <c:layout>
            <c:manualLayout>
              <c:xMode val="edge"/>
              <c:yMode val="edge"/>
              <c:x val="0.87249460126715572"/>
              <c:y val="0.90791610050278448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b="1" i="0" baseline="0"/>
            </a:pPr>
            <a:endParaRPr lang="ru-RU"/>
          </a:p>
        </c:txPr>
        <c:crossAx val="46048768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300" b="1" i="0" baseline="0"/>
          </a:pPr>
          <a:endParaRPr lang="ru-RU"/>
        </a:p>
      </c:txPr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14700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4509120"/>
            <a:ext cx="6400800" cy="17526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5432" y="2852936"/>
            <a:ext cx="8676864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err="1" smtClean="0">
                <a:ln w="0"/>
                <a:solidFill>
                  <a:schemeClr val="accent4"/>
                </a:solidFill>
                <a:effectLst>
                  <a:reflection blurRad="12700" stA="50000" endPos="50000" dist="5000" dir="5400000" sy="-100000" rotWithShape="0"/>
                </a:effectLst>
              </a:rPr>
              <a:t>Результати</a:t>
            </a:r>
            <a:r>
              <a:rPr lang="ru-RU" sz="5400" b="1" cap="all" spc="0" dirty="0" smtClean="0">
                <a:ln w="0"/>
                <a:solidFill>
                  <a:schemeClr val="accent4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5400" b="1" cap="all" spc="0" dirty="0" err="1" smtClean="0">
                <a:ln w="0"/>
                <a:solidFill>
                  <a:schemeClr val="accent4"/>
                </a:solidFill>
                <a:effectLst>
                  <a:reflection blurRad="12700" stA="50000" endPos="50000" dist="5000" dir="5400000" sy="-100000" rotWithShape="0"/>
                </a:effectLst>
              </a:rPr>
              <a:t>проведення</a:t>
            </a:r>
            <a:r>
              <a:rPr lang="ru-RU" sz="5400" b="1" cap="all" spc="0" dirty="0" smtClean="0">
                <a:ln w="0"/>
                <a:solidFill>
                  <a:schemeClr val="accent4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</a:p>
          <a:p>
            <a:pPr algn="ctr"/>
            <a:r>
              <a:rPr lang="ru-RU" sz="5400" b="1" cap="all" spc="0" dirty="0" smtClean="0">
                <a:ln w="0"/>
                <a:solidFill>
                  <a:schemeClr val="accent4"/>
                </a:solidFill>
                <a:effectLst>
                  <a:reflection blurRad="12700" stA="50000" endPos="50000" dist="5000" dir="5400000" sy="-100000" rotWithShape="0"/>
                </a:effectLst>
              </a:rPr>
              <a:t>контролю </a:t>
            </a:r>
            <a:r>
              <a:rPr lang="ru-RU" sz="5400" b="1" cap="all" spc="0" dirty="0" err="1" smtClean="0">
                <a:ln w="0"/>
                <a:solidFill>
                  <a:schemeClr val="accent4"/>
                </a:solidFill>
                <a:effectLst>
                  <a:reflection blurRad="12700" stA="50000" endPos="50000" dist="5000" dir="5400000" sy="-100000" rotWithShape="0"/>
                </a:effectLst>
              </a:rPr>
              <a:t>якості</a:t>
            </a:r>
            <a:r>
              <a:rPr lang="ru-RU" sz="5400" b="1" cap="all" spc="0" dirty="0" smtClean="0">
                <a:ln w="0"/>
                <a:solidFill>
                  <a:schemeClr val="accent4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</a:p>
          <a:p>
            <a:pPr algn="ctr"/>
            <a:r>
              <a:rPr lang="uk-UA" sz="5400" b="1" cap="all" dirty="0" smtClean="0">
                <a:ln w="0"/>
                <a:solidFill>
                  <a:schemeClr val="accent4"/>
                </a:solidFill>
                <a:effectLst>
                  <a:reflection blurRad="12700" stA="50000" endPos="50000" dist="5000" dir="5400000" sy="-100000" rotWithShape="0"/>
                </a:effectLst>
              </a:rPr>
              <a:t>Навчального процесу</a:t>
            </a:r>
          </a:p>
          <a:p>
            <a:pPr algn="ctr"/>
            <a:r>
              <a:rPr lang="uk-UA" sz="5400" b="1" cap="all" spc="0" dirty="0" smtClean="0">
                <a:ln w="0"/>
                <a:solidFill>
                  <a:schemeClr val="accent4"/>
                </a:solidFill>
                <a:effectLst>
                  <a:reflection blurRad="12700" stA="50000" endPos="50000" dist="5000" dir="5400000" sy="-100000" rotWithShape="0"/>
                </a:effectLst>
              </a:rPr>
              <a:t>У ІІ семестрі 2023/2024 </a:t>
            </a:r>
            <a:r>
              <a:rPr lang="uk-UA" sz="5400" b="1" cap="all" spc="0" dirty="0" err="1" smtClean="0">
                <a:ln w="0"/>
                <a:solidFill>
                  <a:schemeClr val="accent4"/>
                </a:solidFill>
                <a:effectLst>
                  <a:reflection blurRad="12700" stA="50000" endPos="50000" dist="5000" dir="5400000" sy="-100000" rotWithShape="0"/>
                </a:effectLst>
              </a:rPr>
              <a:t>н.р</a:t>
            </a:r>
            <a:r>
              <a:rPr lang="uk-UA" sz="5400" b="1" cap="all" spc="0" dirty="0" smtClean="0">
                <a:ln w="0"/>
                <a:solidFill>
                  <a:schemeClr val="accent4"/>
                </a:solidFill>
                <a:effectLst>
                  <a:reflection blurRad="12700" stA="50000" endPos="50000" dist="5000" dir="5400000" sy="-100000" rotWithShape="0"/>
                </a:effectLst>
              </a:rPr>
              <a:t>.</a:t>
            </a:r>
            <a:endParaRPr lang="ru-RU" sz="5400" b="1" cap="all" spc="0" dirty="0">
              <a:ln w="0"/>
              <a:solidFill>
                <a:schemeClr val="accent4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54522" y="548680"/>
            <a:ext cx="6872394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effectLst/>
              </a:rPr>
              <a:t>КЗ</a:t>
            </a:r>
            <a:r>
              <a:rPr lang="uk-UA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effectLst/>
              </a:rPr>
              <a:t> </a:t>
            </a:r>
            <a:r>
              <a:rPr lang="uk-UA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effectLst/>
              </a:rPr>
              <a:t>“Міжгірський</a:t>
            </a:r>
            <a:r>
              <a:rPr lang="uk-UA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effectLst/>
              </a:rPr>
              <a:t> </a:t>
            </a:r>
          </a:p>
          <a:p>
            <a:pPr algn="ctr"/>
            <a:r>
              <a:rPr lang="uk-UA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effectLst/>
              </a:rPr>
              <a:t>медичний</a:t>
            </a:r>
          </a:p>
          <a:p>
            <a:pPr algn="ctr"/>
            <a:r>
              <a:rPr lang="uk-U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</a:rPr>
              <a:t>фаховий </a:t>
            </a:r>
            <a:r>
              <a:rPr lang="uk-UA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</a:rPr>
              <a:t>коледж”</a:t>
            </a:r>
            <a:r>
              <a:rPr lang="uk-U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</a:rPr>
              <a:t> </a:t>
            </a:r>
            <a:r>
              <a:rPr lang="uk-UA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</a:rPr>
              <a:t>ЗОР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2"/>
              </a:solidFill>
              <a:effectLst/>
            </a:endParaRPr>
          </a:p>
        </p:txBody>
      </p:sp>
      <p:pic>
        <p:nvPicPr>
          <p:cNvPr id="7" name="Picture 6" descr="Человечки для презентации медицина ❤️ Best arts at cardsplus.com.u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1584176" cy="20882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043608" y="548680"/>
          <a:ext cx="7452692" cy="56139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6" name="Picture 2" descr="Картинки для презентации человечки без фона - 83 фото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512168" cy="20807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043609" y="476672"/>
          <a:ext cx="7128792" cy="5571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881062" y="795337"/>
          <a:ext cx="7579370" cy="5267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971600" y="438150"/>
          <a:ext cx="7416824" cy="5981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971600" y="452437"/>
          <a:ext cx="7632848" cy="5953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899592" y="785812"/>
          <a:ext cx="7560839" cy="5286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611560" y="785812"/>
          <a:ext cx="7920879" cy="528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043608" y="548680"/>
          <a:ext cx="7867651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Картинки для презентации человечки без фона - 83 фото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980728"/>
            <a:ext cx="2124744" cy="21247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539552" y="548680"/>
          <a:ext cx="7762876" cy="58513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6" name="Picture 2" descr="Картинки для презентации человечки без фона - 83 фото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016224"/>
            <a:ext cx="2124744" cy="21247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192</Words>
  <Application>Microsoft Office PowerPoint</Application>
  <PresentationFormat>Экран (4:3)</PresentationFormat>
  <Paragraphs>32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16</cp:revision>
  <dcterms:created xsi:type="dcterms:W3CDTF">2024-05-30T07:17:36Z</dcterms:created>
  <dcterms:modified xsi:type="dcterms:W3CDTF">2024-05-30T09:56:40Z</dcterms:modified>
</cp:coreProperties>
</file>