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5;&#1110;&#1090;&#1086;&#1088;&#1080;&#1085;&#1075;%20&#1091;&#1089;&#1087;&#1110;&#1096;&#1085;&#1086;&#1089;&#1090;&#1110;%20&#1055;&#1077;&#1076;&#1088;&#1072;&#1076;&#1072;\&#1051;&#1080;&#1089;&#1090;%20Microsoft%20Office%20Excel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5;&#1110;&#1090;&#1086;&#1088;&#1080;&#1085;&#1075;%20&#1091;&#1089;&#1087;&#1110;&#1096;&#1085;&#1086;&#1089;&#1090;&#1110;%20&#1055;&#1077;&#1076;&#1088;&#1072;&#1076;&#1072;\&#1051;&#1080;&#1089;&#1090;%20Microsoft%20Office%20Excel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5;&#1110;&#1090;&#1086;&#1088;&#1080;&#1085;&#1075;%20&#1091;&#1089;&#1087;&#1110;&#1096;&#1085;&#1086;&#1089;&#1090;&#1110;%20&#1055;&#1077;&#1076;&#1088;&#1072;&#1076;&#1072;\&#1051;&#1080;&#1089;&#1090;%20Microsoft%20Office%20Excel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5;&#1110;&#1090;&#1086;&#1088;&#1080;&#1085;&#1075;%20&#1091;&#1089;&#1087;&#1110;&#1096;&#1085;&#1086;&#1089;&#1090;&#1110;%20&#1055;&#1077;&#1076;&#1088;&#1072;&#1076;&#1072;\&#1051;&#1080;&#1089;&#1090;%20Microsoft%20Office%20Excel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5;&#1110;&#1090;&#1086;&#1088;&#1080;&#1085;&#1075;%20&#1091;&#1089;&#1087;&#1110;&#1096;&#1085;&#1086;&#1089;&#1090;&#1110;%20&#1055;&#1077;&#1076;&#1088;&#1072;&#1076;&#1072;\&#1051;&#1080;&#1089;&#1090;%20Microsoft%20Office%20Excel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5;&#1110;&#1090;&#1086;&#1088;&#1080;&#1085;&#1075;%20&#1091;&#1089;&#1087;&#1110;&#1096;&#1085;&#1086;&#1089;&#1090;&#1110;%20&#1055;&#1077;&#1076;&#1088;&#1072;&#1076;&#1072;\&#1051;&#1080;&#1089;&#1090;%20Microsoft%20Office%20Excel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5;&#1110;&#1090;&#1086;&#1088;&#1080;&#1085;&#1075;%20&#1091;&#1089;&#1087;&#1110;&#1096;&#1085;&#1086;&#1089;&#1090;&#1110;%20&#1055;&#1077;&#1076;&#1088;&#1072;&#1076;&#1072;\&#1051;&#1080;&#1089;&#1090;%20Microsoft%20Office%20Excel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5;&#1110;&#1090;&#1086;&#1088;&#1080;&#1085;&#1075;%20&#1091;&#1089;&#1087;&#1110;&#1096;&#1085;&#1086;&#1089;&#1090;&#1110;%20&#1055;&#1077;&#1076;&#1088;&#1072;&#1076;&#1072;\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5;&#1110;&#1090;&#1086;&#1088;&#1080;&#1085;&#1075;%20&#1091;&#1089;&#1087;&#1110;&#1096;&#1085;&#1086;&#1089;&#1090;&#1110;%20&#1055;&#1077;&#1076;&#1088;&#1072;&#1076;&#1072;\&#1051;&#1080;&#1089;&#1090;%20Microsoft%20Office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5;&#1110;&#1090;&#1086;&#1088;&#1080;&#1085;&#1075;%20&#1091;&#1089;&#1087;&#1110;&#1096;&#1085;&#1086;&#1089;&#1090;&#1110;%20&#1055;&#1077;&#1076;&#1088;&#1072;&#1076;&#1072;\&#1051;&#1080;&#1089;&#1090;%20Microsoft%20Office%20Exce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5;&#1110;&#1090;&#1086;&#1088;&#1080;&#1085;&#1075;%20&#1091;&#1089;&#1087;&#1110;&#1096;&#1085;&#1086;&#1089;&#1090;&#1110;%20&#1055;&#1077;&#1076;&#1088;&#1072;&#1076;&#1072;\&#1051;&#1080;&#1089;&#1090;%20Microsoft%20Office%20Exce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5;&#1110;&#1090;&#1086;&#1088;&#1080;&#1085;&#1075;%20&#1091;&#1089;&#1087;&#1110;&#1096;&#1085;&#1086;&#1089;&#1090;&#1110;%20&#1055;&#1077;&#1076;&#1088;&#1072;&#1076;&#1072;\&#1051;&#1080;&#1089;&#1090;%20Microsoft%20Office%20Exce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5;&#1110;&#1090;&#1086;&#1088;&#1080;&#1085;&#1075;%20&#1091;&#1089;&#1087;&#1110;&#1096;&#1085;&#1086;&#1089;&#1090;&#1110;%20&#1055;&#1077;&#1076;&#1088;&#1072;&#1076;&#1072;\&#1051;&#1080;&#1089;&#1090;%20Microsoft%20Office%20Exce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5;&#1110;&#1090;&#1086;&#1088;&#1080;&#1085;&#1075;%20&#1091;&#1089;&#1087;&#1110;&#1096;&#1085;&#1086;&#1089;&#1090;&#1110;%20&#1055;&#1077;&#1076;&#1088;&#1072;&#1076;&#1072;\&#1051;&#1080;&#1089;&#1090;%20Microsoft%20Office%20Exce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5;&#1110;&#1090;&#1086;&#1088;&#1080;&#1085;&#1075;%20&#1091;&#1089;&#1087;&#1110;&#1096;&#1085;&#1086;&#1089;&#1090;&#1110;%20&#1055;&#1077;&#1076;&#1088;&#1072;&#1076;&#1072;\&#1051;&#1080;&#1089;&#1090;%20Microsoft%20Office%20Exce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5;&#1110;&#1090;&#1086;&#1088;&#1080;&#1085;&#1075;%20&#1091;&#1089;&#1087;&#1110;&#1096;&#1085;&#1086;&#1089;&#1090;&#1110;%20&#1055;&#1077;&#1076;&#1088;&#1072;&#1076;&#1072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Моніторинг якості знань здобувачів</a:t>
            </a:r>
            <a:r>
              <a:rPr lang="ru-RU" baseline="0"/>
              <a:t> освіти </a:t>
            </a:r>
          </a:p>
          <a:p>
            <a:pPr>
              <a:defRPr/>
            </a:pPr>
            <a:r>
              <a:rPr lang="ru-RU" baseline="0"/>
              <a:t>групи 2-А</a:t>
            </a:r>
            <a:endParaRPr lang="ru-RU"/>
          </a:p>
        </c:rich>
      </c:tx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v>якісна успішність</c:v>
          </c:tx>
          <c:cat>
            <c:strRef>
              <c:f>Лист1!$A$1:$A$5</c:f>
              <c:strCache>
                <c:ptCount val="5"/>
                <c:pt idx="0">
                  <c:v>Українська література</c:v>
                </c:pt>
                <c:pt idx="1">
                  <c:v>Історія України</c:v>
                </c:pt>
                <c:pt idx="2">
                  <c:v>Основи медичної інформатики</c:v>
                </c:pt>
                <c:pt idx="3">
                  <c:v>Основи латинської мови</c:v>
                </c:pt>
                <c:pt idx="4">
                  <c:v>Культурологія</c:v>
                </c:pt>
              </c:strCache>
            </c:strRef>
          </c:cat>
          <c:val>
            <c:numRef>
              <c:f>Лист1!$B$1:$B$5</c:f>
              <c:numCache>
                <c:formatCode>0.0</c:formatCode>
                <c:ptCount val="5"/>
                <c:pt idx="0">
                  <c:v>74.099999999999994</c:v>
                </c:pt>
                <c:pt idx="1">
                  <c:v>55.6</c:v>
                </c:pt>
                <c:pt idx="2">
                  <c:v>78</c:v>
                </c:pt>
                <c:pt idx="3">
                  <c:v>55.6</c:v>
                </c:pt>
                <c:pt idx="4">
                  <c:v>52</c:v>
                </c:pt>
              </c:numCache>
            </c:numRef>
          </c:val>
        </c:ser>
        <c:ser>
          <c:idx val="1"/>
          <c:order val="1"/>
          <c:tx>
            <c:v>абсолютна успішність</c:v>
          </c:tx>
          <c:cat>
            <c:strRef>
              <c:f>Лист1!$A$1:$A$5</c:f>
              <c:strCache>
                <c:ptCount val="5"/>
                <c:pt idx="0">
                  <c:v>Українська література</c:v>
                </c:pt>
                <c:pt idx="1">
                  <c:v>Історія України</c:v>
                </c:pt>
                <c:pt idx="2">
                  <c:v>Основи медичної інформатики</c:v>
                </c:pt>
                <c:pt idx="3">
                  <c:v>Основи латинської мови</c:v>
                </c:pt>
                <c:pt idx="4">
                  <c:v>Культурологія</c:v>
                </c:pt>
              </c:strCache>
            </c:strRef>
          </c:cat>
          <c:val>
            <c:numRef>
              <c:f>Лист1!$C$1:$C$5</c:f>
              <c:numCache>
                <c:formatCode>0.0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</c:ser>
        <c:dLbls>
          <c:showVal val="1"/>
        </c:dLbls>
        <c:shape val="cylinder"/>
        <c:axId val="66399616"/>
        <c:axId val="66418176"/>
        <c:axId val="0"/>
      </c:bar3DChart>
      <c:catAx>
        <c:axId val="6639961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Освітні компоненти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66418176"/>
        <c:crosses val="autoZero"/>
        <c:auto val="1"/>
        <c:lblAlgn val="ctr"/>
        <c:lblOffset val="100"/>
      </c:catAx>
      <c:valAx>
        <c:axId val="664181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200" baseline="0"/>
                  <a:t>Відсотки</a:t>
                </a:r>
              </a:p>
            </c:rich>
          </c:tx>
          <c:layout/>
        </c:title>
        <c:numFmt formatCode="0" sourceLinked="0"/>
        <c:tickLblPos val="nextTo"/>
        <c:crossAx val="6639961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uk-UA" sz="1800" b="1" i="0" baseline="0" dirty="0"/>
              <a:t>Моніторинг результатів навчання</a:t>
            </a:r>
            <a:endParaRPr lang="ru-RU" sz="1800" b="1" i="0" baseline="0" dirty="0"/>
          </a:p>
          <a:p>
            <a:pPr>
              <a:defRPr/>
            </a:pPr>
            <a:r>
              <a:rPr lang="uk-UA" sz="1800" b="1" i="0" baseline="0" dirty="0"/>
              <a:t> здобувачів освіти згідно рейтингу успішності </a:t>
            </a:r>
          </a:p>
          <a:p>
            <a:pPr>
              <a:defRPr/>
            </a:pPr>
            <a:r>
              <a:rPr lang="uk-UA" sz="1800" b="1" i="0" baseline="0" dirty="0"/>
              <a:t>гр. 1-Ф</a:t>
            </a:r>
            <a:endParaRPr lang="ru-RU" sz="1800" b="1" i="0" baseline="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2"/>
              <c:layout>
                <c:manualLayout>
                  <c:x val="4.3118429210477136E-2"/>
                  <c:y val="7.4256024815079966E-2"/>
                </c:manualLayout>
              </c:layout>
              <c:dLblPos val="bestFit"/>
              <c:showVal val="1"/>
              <c:showPercent val="1"/>
            </c:dLbl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dLblPos val="ctr"/>
            <c:showVal val="1"/>
            <c:showPercent val="1"/>
            <c:showLeaderLines val="1"/>
          </c:dLbls>
          <c:cat>
            <c:strRef>
              <c:f>Лист6!$B$1:$E$1</c:f>
              <c:strCache>
                <c:ptCount val="4"/>
                <c:pt idx="0">
                  <c:v>Кількість здобувачів освіти  з середнім балом ≥ 7</c:v>
                </c:pt>
                <c:pt idx="1">
                  <c:v>Кількість здобувачів освіти  з середнім балом ≥ 6, але &lt; 7</c:v>
                </c:pt>
                <c:pt idx="2">
                  <c:v>Кількість здобувачів освіти з середнім балом&lt; 6 (без академборжників)</c:v>
                </c:pt>
                <c:pt idx="3">
                  <c:v>Кількість здобувачів освіти з оцінками «незадовільно»</c:v>
                </c:pt>
              </c:strCache>
            </c:strRef>
          </c:cat>
          <c:val>
            <c:numRef>
              <c:f>Лист6!$B$2:$E$2</c:f>
              <c:numCache>
                <c:formatCode>General</c:formatCode>
                <c:ptCount val="4"/>
                <c:pt idx="0">
                  <c:v>17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dLbls>
            <c:dLblPos val="ctr"/>
            <c:showVal val="1"/>
            <c:showLeaderLines val="1"/>
          </c:dLbls>
          <c:cat>
            <c:strRef>
              <c:f>Лист6!$B$1:$E$1</c:f>
              <c:strCache>
                <c:ptCount val="4"/>
                <c:pt idx="0">
                  <c:v>Кількість здобувачів освіти  з середнім балом ≥ 7</c:v>
                </c:pt>
                <c:pt idx="1">
                  <c:v>Кількість здобувачів освіти  з середнім балом ≥ 6, але &lt; 7</c:v>
                </c:pt>
                <c:pt idx="2">
                  <c:v>Кількість здобувачів освіти з середнім балом&lt; 6 (без академборжників)</c:v>
                </c:pt>
                <c:pt idx="3">
                  <c:v>Кількість здобувачів освіти з оцінками «незадовільно»</c:v>
                </c:pt>
              </c:strCache>
            </c:strRef>
          </c:cat>
          <c:val>
            <c:numRef>
              <c:f>Лист6!$B$3:$E$3</c:f>
              <c:numCache>
                <c:formatCode>0.00%</c:formatCode>
                <c:ptCount val="4"/>
              </c:numCache>
            </c:numRef>
          </c:val>
        </c:ser>
        <c:ser>
          <c:idx val="2"/>
          <c:order val="2"/>
          <c:dLbls>
            <c:dLblPos val="ctr"/>
            <c:showVal val="1"/>
            <c:showLeaderLines val="1"/>
          </c:dLbls>
          <c:cat>
            <c:strRef>
              <c:f>Лист6!$B$1:$E$1</c:f>
              <c:strCache>
                <c:ptCount val="4"/>
                <c:pt idx="0">
                  <c:v>Кількість здобувачів освіти  з середнім балом ≥ 7</c:v>
                </c:pt>
                <c:pt idx="1">
                  <c:v>Кількість здобувачів освіти  з середнім балом ≥ 6, але &lt; 7</c:v>
                </c:pt>
                <c:pt idx="2">
                  <c:v>Кількість здобувачів освіти з середнім балом&lt; 6 (без академборжників)</c:v>
                </c:pt>
                <c:pt idx="3">
                  <c:v>Кількість здобувачів освіти з оцінками «незадовільно»</c:v>
                </c:pt>
              </c:strCache>
            </c:strRef>
          </c:cat>
          <c:val>
            <c:numRef>
              <c:f>Лист6!$B$4:$E$4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</c:pie3DChart>
    </c:plotArea>
    <c:legend>
      <c:legendPos val="r"/>
      <c:layout/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uk-UA" sz="1800" b="1" i="0" baseline="0" dirty="0"/>
              <a:t>Моніторинг результатів навчання</a:t>
            </a:r>
            <a:endParaRPr lang="ru-RU" sz="1800" b="1" i="0" baseline="0" dirty="0"/>
          </a:p>
          <a:p>
            <a:pPr>
              <a:defRPr/>
            </a:pPr>
            <a:r>
              <a:rPr lang="uk-UA" sz="1800" b="1" i="0" baseline="0" dirty="0"/>
              <a:t> здобувачів освіти згідно рейтингу успішності </a:t>
            </a:r>
            <a:endParaRPr lang="ru-RU" dirty="0"/>
          </a:p>
          <a:p>
            <a:pPr>
              <a:defRPr/>
            </a:pPr>
            <a:r>
              <a:rPr lang="uk-UA" sz="1800" b="1" i="0" baseline="0" dirty="0"/>
              <a:t>гр. 2-А</a:t>
            </a:r>
            <a:endParaRPr lang="ru-RU" sz="1800" b="1" i="0" baseline="0" dirty="0"/>
          </a:p>
          <a:p>
            <a:pPr>
              <a:defRPr/>
            </a:pPr>
            <a:endParaRPr lang="ru-RU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4900962082625936E-2"/>
          <c:y val="0.29371888471114577"/>
          <c:w val="0.67572156196944"/>
          <c:h val="0.67487497681633501"/>
        </c:manualLayout>
      </c:layout>
      <c:pie3DChart>
        <c:varyColors val="1"/>
        <c:ser>
          <c:idx val="0"/>
          <c:order val="0"/>
          <c:dLbls>
            <c:dLbl>
              <c:idx val="0"/>
              <c:layout/>
              <c:dLblPos val="ctr"/>
              <c:showVal val="1"/>
              <c:showPercent val="1"/>
            </c:dLbl>
            <c:dLbl>
              <c:idx val="1"/>
              <c:layout/>
              <c:dLblPos val="ctr"/>
              <c:showVal val="1"/>
              <c:showPercent val="1"/>
            </c:dLbl>
            <c:dLbl>
              <c:idx val="2"/>
              <c:layout>
                <c:manualLayout>
                  <c:x val="2.7311342795641871E-2"/>
                  <c:y val="5.876485444931915E-2"/>
                </c:manualLayout>
              </c:layout>
              <c:dLblPos val="bestFit"/>
              <c:showVal val="1"/>
              <c:showPercent val="1"/>
            </c:dLbl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dLblPos val="ctr"/>
            <c:showVal val="1"/>
            <c:showLeaderLines val="1"/>
          </c:dLbls>
          <c:cat>
            <c:strRef>
              <c:f>Лист5!$B$1:$D$1</c:f>
              <c:strCache>
                <c:ptCount val="3"/>
                <c:pt idx="0">
                  <c:v>Кількість здобувачів освіти  з середнім балом ≥ 4</c:v>
                </c:pt>
                <c:pt idx="1">
                  <c:v>Кількість здобувачів освіти з середнім балом&lt; 4 (без академборжників)</c:v>
                </c:pt>
                <c:pt idx="2">
                  <c:v>Кількість здобувачів освіти з оцінками «незадовільно»</c:v>
                </c:pt>
              </c:strCache>
            </c:strRef>
          </c:cat>
          <c:val>
            <c:numRef>
              <c:f>Лист5!$B$2:$D$2</c:f>
              <c:numCache>
                <c:formatCode>General</c:formatCode>
                <c:ptCount val="3"/>
                <c:pt idx="0">
                  <c:v>7</c:v>
                </c:pt>
                <c:pt idx="1">
                  <c:v>21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cat>
            <c:strRef>
              <c:f>Лист5!$B$1:$D$1</c:f>
              <c:strCache>
                <c:ptCount val="3"/>
                <c:pt idx="0">
                  <c:v>Кількість здобувачів освіти  з середнім балом ≥ 4</c:v>
                </c:pt>
                <c:pt idx="1">
                  <c:v>Кількість здобувачів освіти з середнім балом&lt; 4 (без академборжників)</c:v>
                </c:pt>
                <c:pt idx="2">
                  <c:v>Кількість здобувачів освіти з оцінками «незадовільно»</c:v>
                </c:pt>
              </c:strCache>
            </c:strRef>
          </c:cat>
          <c:val>
            <c:numRef>
              <c:f>Лист5!$B$3:$D$3</c:f>
              <c:numCache>
                <c:formatCode>0.00%</c:formatCode>
                <c:ptCount val="3"/>
              </c:numCache>
            </c:numRef>
          </c:val>
        </c:ser>
        <c:ser>
          <c:idx val="2"/>
          <c:order val="2"/>
          <c:cat>
            <c:strRef>
              <c:f>Лист5!$B$1:$D$1</c:f>
              <c:strCache>
                <c:ptCount val="3"/>
                <c:pt idx="0">
                  <c:v>Кількість здобувачів освіти  з середнім балом ≥ 4</c:v>
                </c:pt>
                <c:pt idx="1">
                  <c:v>Кількість здобувачів освіти з середнім балом&lt; 4 (без академборжників)</c:v>
                </c:pt>
                <c:pt idx="2">
                  <c:v>Кількість здобувачів освіти з оцінками «незадовільно»</c:v>
                </c:pt>
              </c:strCache>
            </c:strRef>
          </c:cat>
          <c:val>
            <c:numRef>
              <c:f>Лист5!$B$4:$D$4</c:f>
              <c:numCache>
                <c:formatCode>General</c:formatCode>
                <c:ptCount val="3"/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9444441485877562"/>
          <c:y val="0.43493136955651091"/>
          <c:w val="0.29396138400678856"/>
          <c:h val="0.37437141848951511"/>
        </c:manualLayout>
      </c:layout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uk-UA" sz="1800" b="1" i="0" baseline="0"/>
              <a:t>Моніторинг результатів навчання</a:t>
            </a:r>
            <a:endParaRPr lang="ru-RU" sz="1800" b="1" i="0" baseline="0"/>
          </a:p>
          <a:p>
            <a:pPr>
              <a:defRPr/>
            </a:pPr>
            <a:r>
              <a:rPr lang="uk-UA" sz="1800" b="1" i="0" baseline="0"/>
              <a:t> здобувачів освіти згідно рейтингу успішності </a:t>
            </a:r>
            <a:endParaRPr lang="ru-RU" sz="1800" b="1" i="0" baseline="0"/>
          </a:p>
          <a:p>
            <a:pPr>
              <a:defRPr/>
            </a:pPr>
            <a:r>
              <a:rPr lang="uk-UA" sz="1800" b="1" i="0" baseline="0"/>
              <a:t>гр. 2-Ф</a:t>
            </a:r>
            <a:endParaRPr lang="ru-RU" sz="1800" b="1" i="0" baseline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dLblPos val="ctr"/>
            <c:showVal val="1"/>
            <c:showPercent val="1"/>
            <c:showLeaderLines val="1"/>
          </c:dLbls>
          <c:cat>
            <c:strRef>
              <c:f>Лист7!$B$1:$D$1</c:f>
              <c:strCache>
                <c:ptCount val="3"/>
                <c:pt idx="0">
                  <c:v>Кількість здобувачів освіти  з середнім балом ≥ 4</c:v>
                </c:pt>
                <c:pt idx="1">
                  <c:v>Кількість здобувачів освіти з середнім балом&lt; 4 (без академборжників)</c:v>
                </c:pt>
                <c:pt idx="2">
                  <c:v>Кількість здобувачів освіти з оцінками «незадовільно»</c:v>
                </c:pt>
              </c:strCache>
            </c:strRef>
          </c:cat>
          <c:val>
            <c:numRef>
              <c:f>Лист7!$B$2:$D$2</c:f>
              <c:numCache>
                <c:formatCode>General</c:formatCode>
                <c:ptCount val="3"/>
                <c:pt idx="0">
                  <c:v>6</c:v>
                </c:pt>
                <c:pt idx="1">
                  <c:v>11</c:v>
                </c:pt>
              </c:numCache>
            </c:numRef>
          </c:val>
        </c:ser>
        <c:ser>
          <c:idx val="1"/>
          <c:order val="1"/>
          <c:dLbls>
            <c:dLblPos val="ctr"/>
            <c:showVal val="1"/>
            <c:showLeaderLines val="1"/>
          </c:dLbls>
          <c:cat>
            <c:strRef>
              <c:f>Лист7!$B$1:$D$1</c:f>
              <c:strCache>
                <c:ptCount val="3"/>
                <c:pt idx="0">
                  <c:v>Кількість здобувачів освіти  з середнім балом ≥ 4</c:v>
                </c:pt>
                <c:pt idx="1">
                  <c:v>Кількість здобувачів освіти з середнім балом&lt; 4 (без академборжників)</c:v>
                </c:pt>
                <c:pt idx="2">
                  <c:v>Кількість здобувачів освіти з оцінками «незадовільно»</c:v>
                </c:pt>
              </c:strCache>
            </c:strRef>
          </c:cat>
          <c:val>
            <c:numRef>
              <c:f>Лист7!$B$3:$D$3</c:f>
              <c:numCache>
                <c:formatCode>0.00%</c:formatCode>
                <c:ptCount val="3"/>
              </c:numCache>
            </c:numRef>
          </c:val>
        </c:ser>
        <c:ser>
          <c:idx val="2"/>
          <c:order val="2"/>
          <c:dLbls>
            <c:dLblPos val="ctr"/>
            <c:showVal val="1"/>
            <c:showLeaderLines val="1"/>
          </c:dLbls>
          <c:cat>
            <c:strRef>
              <c:f>Лист7!$B$1:$D$1</c:f>
              <c:strCache>
                <c:ptCount val="3"/>
                <c:pt idx="0">
                  <c:v>Кількість здобувачів освіти  з середнім балом ≥ 4</c:v>
                </c:pt>
                <c:pt idx="1">
                  <c:v>Кількість здобувачів освіти з середнім балом&lt; 4 (без академборжників)</c:v>
                </c:pt>
                <c:pt idx="2">
                  <c:v>Кількість здобувачів освіти з оцінками «незадовільно»</c:v>
                </c:pt>
              </c:strCache>
            </c:strRef>
          </c:cat>
          <c:val>
            <c:numRef>
              <c:f>Лист7!$B$4:$D$4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</c:pie3DChart>
    </c:plotArea>
    <c:legend>
      <c:legendPos val="r"/>
      <c:layout/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uk-UA" sz="1800" b="1" i="0" baseline="0" dirty="0"/>
              <a:t>Моніторинг результатів навчання</a:t>
            </a:r>
            <a:endParaRPr lang="ru-RU" sz="1800" b="1" i="0" baseline="0" dirty="0"/>
          </a:p>
          <a:p>
            <a:pPr>
              <a:defRPr/>
            </a:pPr>
            <a:r>
              <a:rPr lang="uk-UA" sz="1800" b="1" i="0" baseline="0" dirty="0"/>
              <a:t> здобувачів освіти згідно рейтингу успішності </a:t>
            </a:r>
            <a:endParaRPr lang="ru-RU" sz="1800" b="1" i="0" baseline="0" dirty="0"/>
          </a:p>
          <a:p>
            <a:pPr>
              <a:defRPr/>
            </a:pPr>
            <a:r>
              <a:rPr lang="uk-UA" sz="1800" b="1" i="0" baseline="0" dirty="0"/>
              <a:t>гр. 3-А</a:t>
            </a:r>
            <a:endParaRPr lang="ru-RU" sz="1800" b="1" i="0" baseline="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dLblPos val="ctr"/>
            <c:showVal val="1"/>
            <c:showPercent val="1"/>
            <c:showLeaderLines val="1"/>
          </c:dLbls>
          <c:cat>
            <c:strRef>
              <c:f>Лист8!$B$1:$D$1</c:f>
              <c:strCache>
                <c:ptCount val="3"/>
                <c:pt idx="0">
                  <c:v>Кількість здобувачів освіти  з середнім балом ≥ 4</c:v>
                </c:pt>
                <c:pt idx="1">
                  <c:v>Кількість здобувачів освіти з середнім балом&lt; 4 (без академборжників)</c:v>
                </c:pt>
                <c:pt idx="2">
                  <c:v>Кількість здобувачів освіти з оцінками «незадовільно»</c:v>
                </c:pt>
              </c:strCache>
            </c:strRef>
          </c:cat>
          <c:val>
            <c:numRef>
              <c:f>Лист8!$B$2:$D$2</c:f>
              <c:numCache>
                <c:formatCode>General</c:formatCode>
                <c:ptCount val="3"/>
                <c:pt idx="0">
                  <c:v>3</c:v>
                </c:pt>
                <c:pt idx="1">
                  <c:v>12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dLbls>
            <c:dLblPos val="ctr"/>
            <c:showVal val="1"/>
            <c:showLeaderLines val="1"/>
          </c:dLbls>
          <c:cat>
            <c:strRef>
              <c:f>Лист8!$B$1:$D$1</c:f>
              <c:strCache>
                <c:ptCount val="3"/>
                <c:pt idx="0">
                  <c:v>Кількість здобувачів освіти  з середнім балом ≥ 4</c:v>
                </c:pt>
                <c:pt idx="1">
                  <c:v>Кількість здобувачів освіти з середнім балом&lt; 4 (без академборжників)</c:v>
                </c:pt>
                <c:pt idx="2">
                  <c:v>Кількість здобувачів освіти з оцінками «незадовільно»</c:v>
                </c:pt>
              </c:strCache>
            </c:strRef>
          </c:cat>
          <c:val>
            <c:numRef>
              <c:f>Лист8!$B$3:$D$3</c:f>
              <c:numCache>
                <c:formatCode>0.00%</c:formatCode>
                <c:ptCount val="3"/>
              </c:numCache>
            </c:numRef>
          </c:val>
        </c:ser>
        <c:dLbls>
          <c:showVal val="1"/>
        </c:dLbls>
      </c:pie3DChart>
    </c:plotArea>
    <c:legend>
      <c:legendPos val="r"/>
      <c:layout/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uk-UA" sz="1800" b="1" i="0" baseline="0" dirty="0"/>
              <a:t>Моніторинг результатів навчання</a:t>
            </a:r>
            <a:endParaRPr lang="ru-RU" sz="1800" b="1" i="0" baseline="0" dirty="0"/>
          </a:p>
          <a:p>
            <a:pPr>
              <a:defRPr/>
            </a:pPr>
            <a:r>
              <a:rPr lang="uk-UA" sz="1800" b="1" i="0" baseline="0" dirty="0"/>
              <a:t> здобувачів освіти згідно рейтингу успішності </a:t>
            </a:r>
            <a:endParaRPr lang="ru-RU" sz="1800" b="1" i="0" baseline="0" dirty="0"/>
          </a:p>
          <a:p>
            <a:pPr>
              <a:defRPr/>
            </a:pPr>
            <a:r>
              <a:rPr lang="uk-UA" sz="1800" b="1" i="0" baseline="0" dirty="0"/>
              <a:t>гр. 3-Ф</a:t>
            </a:r>
            <a:endParaRPr lang="ru-RU" sz="1800" b="1" i="0" baseline="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dLblPos val="ctr"/>
            <c:showVal val="1"/>
            <c:showPercent val="1"/>
            <c:showLeaderLines val="1"/>
          </c:dLbls>
          <c:cat>
            <c:strRef>
              <c:f>Лист9!$B$1:$D$1</c:f>
              <c:strCache>
                <c:ptCount val="3"/>
                <c:pt idx="0">
                  <c:v>Кількість здобувачів освіти  з середнім балом ≥ 4</c:v>
                </c:pt>
                <c:pt idx="1">
                  <c:v>Кількість здобувачів освіти з середнім балом&lt; 4 (без академборжників)</c:v>
                </c:pt>
                <c:pt idx="2">
                  <c:v>Кількість здобувачів освіти з оцінками «незадовільно»</c:v>
                </c:pt>
              </c:strCache>
            </c:strRef>
          </c:cat>
          <c:val>
            <c:numRef>
              <c:f>Лист9!$B$2:$D$2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dLbls>
            <c:dLblPos val="ctr"/>
            <c:showVal val="1"/>
            <c:showLeaderLines val="1"/>
          </c:dLbls>
          <c:cat>
            <c:strRef>
              <c:f>Лист9!$B$1:$D$1</c:f>
              <c:strCache>
                <c:ptCount val="3"/>
                <c:pt idx="0">
                  <c:v>Кількість здобувачів освіти  з середнім балом ≥ 4</c:v>
                </c:pt>
                <c:pt idx="1">
                  <c:v>Кількість здобувачів освіти з середнім балом&lt; 4 (без академборжників)</c:v>
                </c:pt>
                <c:pt idx="2">
                  <c:v>Кількість здобувачів освіти з оцінками «незадовільно»</c:v>
                </c:pt>
              </c:strCache>
            </c:strRef>
          </c:cat>
          <c:val>
            <c:numRef>
              <c:f>Лист9!$B$3:$D$3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dLbls>
            <c:dLblPos val="ctr"/>
            <c:showVal val="1"/>
            <c:showLeaderLines val="1"/>
          </c:dLbls>
          <c:cat>
            <c:strRef>
              <c:f>Лист9!$B$1:$D$1</c:f>
              <c:strCache>
                <c:ptCount val="3"/>
                <c:pt idx="0">
                  <c:v>Кількість здобувачів освіти  з середнім балом ≥ 4</c:v>
                </c:pt>
                <c:pt idx="1">
                  <c:v>Кількість здобувачів освіти з середнім балом&lt; 4 (без академборжників)</c:v>
                </c:pt>
                <c:pt idx="2">
                  <c:v>Кількість здобувачів освіти з оцінками «незадовільно»</c:v>
                </c:pt>
              </c:strCache>
            </c:strRef>
          </c:cat>
          <c:val>
            <c:numRef>
              <c:f>Лист9!$B$4:$D$4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</c:pie3DChart>
    </c:plotArea>
    <c:legend>
      <c:legendPos val="r"/>
      <c:layout/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uk-UA" sz="1800" b="1" i="0" baseline="0" dirty="0"/>
              <a:t>Моніторинг результатів навчання</a:t>
            </a:r>
            <a:endParaRPr lang="ru-RU" sz="1800" b="1" i="0" baseline="0" dirty="0"/>
          </a:p>
          <a:p>
            <a:pPr>
              <a:defRPr/>
            </a:pPr>
            <a:r>
              <a:rPr lang="uk-UA" sz="1800" b="1" i="0" baseline="0" dirty="0"/>
              <a:t> здобувачів освіти згідно рейтингу успішності </a:t>
            </a:r>
            <a:endParaRPr lang="ru-RU" sz="1800" b="1" i="0" baseline="0" dirty="0"/>
          </a:p>
          <a:p>
            <a:pPr>
              <a:defRPr/>
            </a:pPr>
            <a:r>
              <a:rPr lang="uk-UA" sz="1800" b="1" i="0" baseline="0" dirty="0"/>
              <a:t>гр. 4 - А</a:t>
            </a:r>
            <a:endParaRPr lang="ru-RU" sz="1800" b="1" i="0" baseline="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dLblPos val="ctr"/>
            <c:showVal val="1"/>
            <c:showPercent val="1"/>
            <c:showLeaderLines val="1"/>
          </c:dLbls>
          <c:cat>
            <c:strRef>
              <c:f>Лист10!$B$1:$D$1</c:f>
              <c:strCache>
                <c:ptCount val="3"/>
                <c:pt idx="0">
                  <c:v>Кількість здобувачів освіти  з середнім балом ≥ 4</c:v>
                </c:pt>
                <c:pt idx="1">
                  <c:v>Кількість здобувачів освіти з середнім балом&lt; 4 (без академборжників)</c:v>
                </c:pt>
                <c:pt idx="2">
                  <c:v>Кількість здобувачів освіти з оцінками «незадовільно»</c:v>
                </c:pt>
              </c:strCache>
            </c:strRef>
          </c:cat>
          <c:val>
            <c:numRef>
              <c:f>Лист10!$B$2:$D$2</c:f>
              <c:numCache>
                <c:formatCode>General</c:formatCode>
                <c:ptCount val="3"/>
                <c:pt idx="0">
                  <c:v>5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/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uk-UA" sz="1800" b="1" i="0" baseline="0"/>
              <a:t>Моніторинг результатів навчання</a:t>
            </a:r>
            <a:endParaRPr lang="ru-RU" sz="1800" b="1" i="0" baseline="0"/>
          </a:p>
          <a:p>
            <a:pPr>
              <a:defRPr/>
            </a:pPr>
            <a:r>
              <a:rPr lang="uk-UA" sz="1800" b="1" i="0" baseline="0"/>
              <a:t> здобувачів освіти згідно рейтингу успішності </a:t>
            </a:r>
            <a:endParaRPr lang="ru-RU" sz="1800" b="1" i="0" baseline="0"/>
          </a:p>
          <a:p>
            <a:pPr>
              <a:defRPr/>
            </a:pPr>
            <a:r>
              <a:rPr lang="uk-UA" sz="1800" b="1" i="0" baseline="0"/>
              <a:t>гр. 4 - Ф</a:t>
            </a:r>
            <a:endParaRPr lang="ru-RU" sz="1800" b="1" i="0" baseline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dLblPos val="ctr"/>
            <c:showVal val="1"/>
            <c:showPercent val="1"/>
            <c:showLeaderLines val="1"/>
          </c:dLbls>
          <c:cat>
            <c:strRef>
              <c:f>Лист11!$B$1:$D$1</c:f>
              <c:strCache>
                <c:ptCount val="3"/>
                <c:pt idx="0">
                  <c:v>Кількість здобувачів освіти  з середнім балом ≥ 4</c:v>
                </c:pt>
                <c:pt idx="1">
                  <c:v>Кількість здобувачів освіти з середнім балом&lt; 4 (без академборжників)</c:v>
                </c:pt>
                <c:pt idx="2">
                  <c:v>Кількість здобувачів освіти з оцінками «незадовільно»</c:v>
                </c:pt>
              </c:strCache>
            </c:strRef>
          </c:cat>
          <c:val>
            <c:numRef>
              <c:f>Лист11!$B$2:$D$2</c:f>
              <c:numCache>
                <c:formatCode>General</c:formatCode>
                <c:ptCount val="3"/>
                <c:pt idx="0">
                  <c:v>6</c:v>
                </c:pt>
                <c:pt idx="1">
                  <c:v>3</c:v>
                </c:pt>
              </c:numCache>
            </c:numRef>
          </c:val>
        </c:ser>
        <c:ser>
          <c:idx val="1"/>
          <c:order val="1"/>
          <c:dLbls>
            <c:dLblPos val="ctr"/>
            <c:showVal val="1"/>
            <c:showLeaderLines val="1"/>
          </c:dLbls>
          <c:cat>
            <c:strRef>
              <c:f>Лист11!$B$1:$D$1</c:f>
              <c:strCache>
                <c:ptCount val="3"/>
                <c:pt idx="0">
                  <c:v>Кількість здобувачів освіти  з середнім балом ≥ 4</c:v>
                </c:pt>
                <c:pt idx="1">
                  <c:v>Кількість здобувачів освіти з середнім балом&lt; 4 (без академборжників)</c:v>
                </c:pt>
                <c:pt idx="2">
                  <c:v>Кількість здобувачів освіти з оцінками «незадовільно»</c:v>
                </c:pt>
              </c:strCache>
            </c:strRef>
          </c:cat>
          <c:val>
            <c:numRef>
              <c:f>Лист11!$B$3:$D$3</c:f>
              <c:numCache>
                <c:formatCode>0.00%</c:formatCode>
                <c:ptCount val="3"/>
              </c:numCache>
            </c:numRef>
          </c:val>
        </c:ser>
        <c:ser>
          <c:idx val="2"/>
          <c:order val="2"/>
          <c:dLbls>
            <c:dLblPos val="ctr"/>
            <c:showVal val="1"/>
            <c:showLeaderLines val="1"/>
          </c:dLbls>
          <c:cat>
            <c:strRef>
              <c:f>Лист11!$B$1:$D$1</c:f>
              <c:strCache>
                <c:ptCount val="3"/>
                <c:pt idx="0">
                  <c:v>Кількість здобувачів освіти  з середнім балом ≥ 4</c:v>
                </c:pt>
                <c:pt idx="1">
                  <c:v>Кількість здобувачів освіти з середнім балом&lt; 4 (без академборжників)</c:v>
                </c:pt>
                <c:pt idx="2">
                  <c:v>Кількість здобувачів освіти з оцінками «незадовільно»</c:v>
                </c:pt>
              </c:strCache>
            </c:strRef>
          </c:cat>
          <c:val>
            <c:numRef>
              <c:f>Лист11!$B$4:$D$4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</c:pie3DChart>
    </c:plotArea>
    <c:legend>
      <c:legendPos val="r"/>
      <c:layout/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Моніторинг якості знань здобувачів освіти </a:t>
            </a:r>
          </a:p>
          <a:p>
            <a:pPr>
              <a:defRPr/>
            </a:pPr>
            <a:r>
              <a:rPr lang="ru-RU"/>
              <a:t>групи 2-Ф</a:t>
            </a:r>
          </a:p>
        </c:rich>
      </c:tx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v>якісна успішність</c:v>
          </c:tx>
          <c:cat>
            <c:strRef>
              <c:f>Лист1!$A$12:$A$17</c:f>
              <c:strCache>
                <c:ptCount val="6"/>
                <c:pt idx="0">
                  <c:v>Українська література</c:v>
                </c:pt>
                <c:pt idx="1">
                  <c:v>Історія України</c:v>
                </c:pt>
                <c:pt idx="2">
                  <c:v>Основи медичної інформатики</c:v>
                </c:pt>
                <c:pt idx="3">
                  <c:v>Медична хімія</c:v>
                </c:pt>
                <c:pt idx="4">
                  <c:v>Основи біологічної фізики</c:v>
                </c:pt>
                <c:pt idx="5">
                  <c:v>Культурологія</c:v>
                </c:pt>
              </c:strCache>
            </c:strRef>
          </c:cat>
          <c:val>
            <c:numRef>
              <c:f>Лист1!$B$12:$B$17</c:f>
              <c:numCache>
                <c:formatCode>0.0</c:formatCode>
                <c:ptCount val="6"/>
                <c:pt idx="0">
                  <c:v>81.3</c:v>
                </c:pt>
                <c:pt idx="1">
                  <c:v>68.8</c:v>
                </c:pt>
                <c:pt idx="2">
                  <c:v>94</c:v>
                </c:pt>
                <c:pt idx="3">
                  <c:v>31.3</c:v>
                </c:pt>
                <c:pt idx="4">
                  <c:v>75</c:v>
                </c:pt>
                <c:pt idx="5">
                  <c:v>68.8</c:v>
                </c:pt>
              </c:numCache>
            </c:numRef>
          </c:val>
        </c:ser>
        <c:ser>
          <c:idx val="1"/>
          <c:order val="1"/>
          <c:tx>
            <c:v>абсолютна успішність</c:v>
          </c:tx>
          <c:cat>
            <c:strRef>
              <c:f>Лист1!$A$12:$A$17</c:f>
              <c:strCache>
                <c:ptCount val="6"/>
                <c:pt idx="0">
                  <c:v>Українська література</c:v>
                </c:pt>
                <c:pt idx="1">
                  <c:v>Історія України</c:v>
                </c:pt>
                <c:pt idx="2">
                  <c:v>Основи медичної інформатики</c:v>
                </c:pt>
                <c:pt idx="3">
                  <c:v>Медична хімія</c:v>
                </c:pt>
                <c:pt idx="4">
                  <c:v>Основи біологічної фізики</c:v>
                </c:pt>
                <c:pt idx="5">
                  <c:v>Культурологія</c:v>
                </c:pt>
              </c:strCache>
            </c:strRef>
          </c:cat>
          <c:val>
            <c:numRef>
              <c:f>Лист1!$C$12:$C$17</c:f>
              <c:numCache>
                <c:formatCode>0.0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</c:ser>
        <c:dLbls>
          <c:showVal val="1"/>
        </c:dLbls>
        <c:shape val="cylinder"/>
        <c:axId val="66457600"/>
        <c:axId val="66459520"/>
        <c:axId val="0"/>
      </c:bar3DChart>
      <c:catAx>
        <c:axId val="6645760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200" baseline="0"/>
                </a:pPr>
                <a:r>
                  <a:rPr lang="ru-RU" sz="1200" baseline="0"/>
                  <a:t>Освітні компоненти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66459520"/>
        <c:crosses val="autoZero"/>
        <c:auto val="1"/>
        <c:lblAlgn val="ctr"/>
        <c:lblOffset val="100"/>
      </c:catAx>
      <c:valAx>
        <c:axId val="664595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aseline="0"/>
                </a:pPr>
                <a:r>
                  <a:rPr lang="ru-RU" sz="1200" baseline="0"/>
                  <a:t>Відсотки</a:t>
                </a:r>
              </a:p>
            </c:rich>
          </c:tx>
          <c:layout/>
        </c:title>
        <c:numFmt formatCode="0" sourceLinked="0"/>
        <c:tickLblPos val="nextTo"/>
        <c:crossAx val="6645760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Моніторинг якості знань здобувачів освіти </a:t>
            </a:r>
          </a:p>
          <a:p>
            <a:pPr>
              <a:defRPr/>
            </a:pPr>
            <a:r>
              <a:rPr lang="ru-RU"/>
              <a:t>групи 3 - А</a:t>
            </a:r>
          </a:p>
        </c:rich>
      </c:tx>
      <c:layout>
        <c:manualLayout>
          <c:xMode val="edge"/>
          <c:yMode val="edge"/>
          <c:x val="0.20451263427626445"/>
          <c:y val="3.0303023729848871E-2"/>
        </c:manualLayout>
      </c:layout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v>якісна успішність</c:v>
          </c:tx>
          <c:cat>
            <c:strRef>
              <c:f>Лист1!$A$24:$A$31</c:f>
              <c:strCache>
                <c:ptCount val="8"/>
                <c:pt idx="0">
                  <c:v>Основи екології та проф. медицина</c:v>
                </c:pt>
                <c:pt idx="1">
                  <c:v>Історія медицини та медсестринства</c:v>
                </c:pt>
                <c:pt idx="2">
                  <c:v>Мікробіологія</c:v>
                </c:pt>
                <c:pt idx="3">
                  <c:v>Ріст і розвиток людини</c:v>
                </c:pt>
                <c:pt idx="4">
                  <c:v>Медсестринство в акушерстві</c:v>
                </c:pt>
                <c:pt idx="5">
                  <c:v>Історія України</c:v>
                </c:pt>
                <c:pt idx="6">
                  <c:v>Українська мова (за проф. спрям.)</c:v>
                </c:pt>
                <c:pt idx="7">
                  <c:v>Фармакологія та мед. рецептура</c:v>
                </c:pt>
              </c:strCache>
            </c:strRef>
          </c:cat>
          <c:val>
            <c:numRef>
              <c:f>Лист1!$B$24:$B$31</c:f>
              <c:numCache>
                <c:formatCode>0.0</c:formatCode>
                <c:ptCount val="8"/>
                <c:pt idx="0">
                  <c:v>29.4</c:v>
                </c:pt>
                <c:pt idx="1">
                  <c:v>30</c:v>
                </c:pt>
                <c:pt idx="2">
                  <c:v>24</c:v>
                </c:pt>
                <c:pt idx="3">
                  <c:v>41.2</c:v>
                </c:pt>
                <c:pt idx="4">
                  <c:v>29.4</c:v>
                </c:pt>
                <c:pt idx="5">
                  <c:v>18.8</c:v>
                </c:pt>
                <c:pt idx="6">
                  <c:v>75.099999999999994</c:v>
                </c:pt>
                <c:pt idx="7">
                  <c:v>16.7</c:v>
                </c:pt>
              </c:numCache>
            </c:numRef>
          </c:val>
        </c:ser>
        <c:ser>
          <c:idx val="1"/>
          <c:order val="1"/>
          <c:tx>
            <c:v>абсолютна успішність</c:v>
          </c:tx>
          <c:cat>
            <c:strRef>
              <c:f>Лист1!$A$24:$A$31</c:f>
              <c:strCache>
                <c:ptCount val="8"/>
                <c:pt idx="0">
                  <c:v>Основи екології та проф. медицина</c:v>
                </c:pt>
                <c:pt idx="1">
                  <c:v>Історія медицини та медсестринства</c:v>
                </c:pt>
                <c:pt idx="2">
                  <c:v>Мікробіологія</c:v>
                </c:pt>
                <c:pt idx="3">
                  <c:v>Ріст і розвиток людини</c:v>
                </c:pt>
                <c:pt idx="4">
                  <c:v>Медсестринство в акушерстві</c:v>
                </c:pt>
                <c:pt idx="5">
                  <c:v>Історія України</c:v>
                </c:pt>
                <c:pt idx="6">
                  <c:v>Українська мова (за проф. спрям.)</c:v>
                </c:pt>
                <c:pt idx="7">
                  <c:v>Фармакологія та мед. рецептура</c:v>
                </c:pt>
              </c:strCache>
            </c:strRef>
          </c:cat>
          <c:val>
            <c:numRef>
              <c:f>Лист1!$C$24:$C$31</c:f>
              <c:numCache>
                <c:formatCode>0.0</c:formatCode>
                <c:ptCount val="8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93.7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dLbls>
          <c:showVal val="1"/>
        </c:dLbls>
        <c:shape val="cylinder"/>
        <c:axId val="66503040"/>
        <c:axId val="66504960"/>
        <c:axId val="0"/>
      </c:bar3DChart>
      <c:catAx>
        <c:axId val="6650304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Освітні </a:t>
                </a:r>
                <a:r>
                  <a:rPr lang="ru-RU" sz="1200" baseline="0"/>
                  <a:t>компоненти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66504960"/>
        <c:crosses val="autoZero"/>
        <c:auto val="1"/>
        <c:lblAlgn val="ctr"/>
        <c:lblOffset val="100"/>
      </c:catAx>
      <c:valAx>
        <c:axId val="665049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aseline="0"/>
                </a:pPr>
                <a:r>
                  <a:rPr lang="ru-RU" sz="1200" baseline="0"/>
                  <a:t>Відсотки</a:t>
                </a:r>
              </a:p>
            </c:rich>
          </c:tx>
          <c:layout/>
        </c:title>
        <c:numFmt formatCode="0" sourceLinked="0"/>
        <c:tickLblPos val="nextTo"/>
        <c:crossAx val="6650304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Моніторинг якості знань здобувачів освіти </a:t>
            </a:r>
          </a:p>
          <a:p>
            <a:pPr>
              <a:defRPr/>
            </a:pPr>
            <a:r>
              <a:rPr lang="ru-RU"/>
              <a:t>групи 3 - Ф</a:t>
            </a:r>
          </a:p>
        </c:rich>
      </c:tx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v>якісна успішність</c:v>
          </c:tx>
          <c:cat>
            <c:strRef>
              <c:f>Лист1!$A$37:$A$41</c:f>
              <c:strCache>
                <c:ptCount val="5"/>
                <c:pt idx="0">
                  <c:v>Стоматологічні захворювання</c:v>
                </c:pt>
                <c:pt idx="1">
                  <c:v>Основи екології  та проф. медицини</c:v>
                </c:pt>
                <c:pt idx="2">
                  <c:v>Історія України</c:v>
                </c:pt>
                <c:pt idx="3">
                  <c:v>Українська мова (за проф.спрям.)</c:v>
                </c:pt>
                <c:pt idx="4">
                  <c:v>Фармакологія та медична рецептура</c:v>
                </c:pt>
              </c:strCache>
            </c:strRef>
          </c:cat>
          <c:val>
            <c:numRef>
              <c:f>Лист1!$B$37:$B$41</c:f>
              <c:numCache>
                <c:formatCode>0.0</c:formatCode>
                <c:ptCount val="5"/>
                <c:pt idx="0">
                  <c:v>62</c:v>
                </c:pt>
                <c:pt idx="1">
                  <c:v>76.900000000000006</c:v>
                </c:pt>
                <c:pt idx="2">
                  <c:v>69.2</c:v>
                </c:pt>
                <c:pt idx="3">
                  <c:v>69.23</c:v>
                </c:pt>
                <c:pt idx="4">
                  <c:v>38</c:v>
                </c:pt>
              </c:numCache>
            </c:numRef>
          </c:val>
        </c:ser>
        <c:ser>
          <c:idx val="1"/>
          <c:order val="1"/>
          <c:tx>
            <c:v>абсолютна успішність</c:v>
          </c:tx>
          <c:cat>
            <c:strRef>
              <c:f>Лист1!$A$37:$A$41</c:f>
              <c:strCache>
                <c:ptCount val="5"/>
                <c:pt idx="0">
                  <c:v>Стоматологічні захворювання</c:v>
                </c:pt>
                <c:pt idx="1">
                  <c:v>Основи екології  та проф. медицини</c:v>
                </c:pt>
                <c:pt idx="2">
                  <c:v>Історія України</c:v>
                </c:pt>
                <c:pt idx="3">
                  <c:v>Українська мова (за проф.спрям.)</c:v>
                </c:pt>
                <c:pt idx="4">
                  <c:v>Фармакологія та медична рецептура</c:v>
                </c:pt>
              </c:strCache>
            </c:strRef>
          </c:cat>
          <c:val>
            <c:numRef>
              <c:f>Лист1!$C$37:$C$41</c:f>
              <c:numCache>
                <c:formatCode>0.0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</c:ser>
        <c:dLbls>
          <c:showVal val="1"/>
        </c:dLbls>
        <c:shape val="cylinder"/>
        <c:axId val="67785472"/>
        <c:axId val="67787392"/>
        <c:axId val="0"/>
      </c:bar3DChart>
      <c:catAx>
        <c:axId val="6778547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Освітні </a:t>
                </a:r>
                <a:r>
                  <a:rPr lang="ru-RU" sz="1200" baseline="0"/>
                  <a:t>компоненти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67787392"/>
        <c:crosses val="autoZero"/>
        <c:auto val="1"/>
        <c:lblAlgn val="ctr"/>
        <c:lblOffset val="100"/>
      </c:catAx>
      <c:valAx>
        <c:axId val="677873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aseline="0"/>
                </a:pPr>
                <a:r>
                  <a:rPr lang="ru-RU" sz="1200" baseline="0"/>
                  <a:t>Відсотки</a:t>
                </a:r>
              </a:p>
            </c:rich>
          </c:tx>
          <c:layout/>
        </c:title>
        <c:numFmt formatCode="0" sourceLinked="0"/>
        <c:tickLblPos val="nextTo"/>
        <c:crossAx val="6778547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Моніторинг якості знань здобувачів освіти </a:t>
            </a:r>
          </a:p>
          <a:p>
            <a:pPr>
              <a:defRPr/>
            </a:pPr>
            <a:r>
              <a:rPr lang="ru-RU"/>
              <a:t>групи 4-А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47089933728026834"/>
          <c:y val="0.15635816403310759"/>
          <c:w val="0.49157666940649086"/>
          <c:h val="0.66544711256465461"/>
        </c:manualLayout>
      </c:layout>
      <c:bar3DChart>
        <c:barDir val="bar"/>
        <c:grouping val="clustered"/>
        <c:ser>
          <c:idx val="0"/>
          <c:order val="0"/>
          <c:tx>
            <c:v>якісна успішність</c:v>
          </c:tx>
          <c:cat>
            <c:strRef>
              <c:f>Лист1!$A$46:$A$52</c:f>
              <c:strCache>
                <c:ptCount val="7"/>
                <c:pt idx="0">
                  <c:v>Німецька мова (за проф.спрям.)</c:v>
                </c:pt>
                <c:pt idx="1">
                  <c:v>Англійська мова (за проф.спрям.)</c:v>
                </c:pt>
                <c:pt idx="2">
                  <c:v>Фізичне виховання</c:v>
                </c:pt>
                <c:pt idx="3">
                  <c:v>Медсестринська етика та деонтологія</c:v>
                </c:pt>
                <c:pt idx="4">
                  <c:v>Основи філософських знань</c:v>
                </c:pt>
                <c:pt idx="5">
                  <c:v>Медсестринство в неврології</c:v>
                </c:pt>
                <c:pt idx="6">
                  <c:v>Медсестринство в дерматології та венегології</c:v>
                </c:pt>
              </c:strCache>
            </c:strRef>
          </c:cat>
          <c:val>
            <c:numRef>
              <c:f>Лист1!$B$46:$B$52</c:f>
              <c:numCache>
                <c:formatCode>0.0</c:formatCode>
                <c:ptCount val="7"/>
                <c:pt idx="0">
                  <c:v>100</c:v>
                </c:pt>
                <c:pt idx="1">
                  <c:v>86</c:v>
                </c:pt>
                <c:pt idx="2">
                  <c:v>100</c:v>
                </c:pt>
                <c:pt idx="3">
                  <c:v>78</c:v>
                </c:pt>
                <c:pt idx="4">
                  <c:v>66.7</c:v>
                </c:pt>
                <c:pt idx="5">
                  <c:v>56</c:v>
                </c:pt>
                <c:pt idx="6">
                  <c:v>67</c:v>
                </c:pt>
              </c:numCache>
            </c:numRef>
          </c:val>
        </c:ser>
        <c:ser>
          <c:idx val="1"/>
          <c:order val="1"/>
          <c:tx>
            <c:v>абсолютна успішність</c:v>
          </c:tx>
          <c:cat>
            <c:strRef>
              <c:f>Лист1!$A$46:$A$52</c:f>
              <c:strCache>
                <c:ptCount val="7"/>
                <c:pt idx="0">
                  <c:v>Німецька мова (за проф.спрям.)</c:v>
                </c:pt>
                <c:pt idx="1">
                  <c:v>Англійська мова (за проф.спрям.)</c:v>
                </c:pt>
                <c:pt idx="2">
                  <c:v>Фізичне виховання</c:v>
                </c:pt>
                <c:pt idx="3">
                  <c:v>Медсестринська етика та деонтологія</c:v>
                </c:pt>
                <c:pt idx="4">
                  <c:v>Основи філософських знань</c:v>
                </c:pt>
                <c:pt idx="5">
                  <c:v>Медсестринство в неврології</c:v>
                </c:pt>
                <c:pt idx="6">
                  <c:v>Медсестринство в дерматології та венегології</c:v>
                </c:pt>
              </c:strCache>
            </c:strRef>
          </c:cat>
          <c:val>
            <c:numRef>
              <c:f>Лист1!$C$46:$C$52</c:f>
              <c:numCache>
                <c:formatCode>0.0</c:formatCode>
                <c:ptCount val="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78</c:v>
                </c:pt>
                <c:pt idx="6">
                  <c:v>78</c:v>
                </c:pt>
              </c:numCache>
            </c:numRef>
          </c:val>
        </c:ser>
        <c:dLbls>
          <c:showVal val="1"/>
        </c:dLbls>
        <c:shape val="cylinder"/>
        <c:axId val="67847296"/>
        <c:axId val="67849216"/>
        <c:axId val="0"/>
      </c:bar3DChart>
      <c:catAx>
        <c:axId val="6784729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Освітні </a:t>
                </a:r>
                <a:r>
                  <a:rPr lang="ru-RU" sz="1200" baseline="0"/>
                  <a:t>компоненти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67849216"/>
        <c:crosses val="autoZero"/>
        <c:auto val="1"/>
        <c:lblAlgn val="ctr"/>
        <c:lblOffset val="100"/>
      </c:catAx>
      <c:valAx>
        <c:axId val="678492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aseline="0"/>
                </a:pPr>
                <a:r>
                  <a:rPr lang="ru-RU" sz="1200" baseline="0"/>
                  <a:t>Відсотки</a:t>
                </a:r>
              </a:p>
            </c:rich>
          </c:tx>
          <c:layout>
            <c:manualLayout>
              <c:xMode val="edge"/>
              <c:yMode val="edge"/>
              <c:x val="0.60223029609952372"/>
              <c:y val="0.87328368378331944"/>
            </c:manualLayout>
          </c:layout>
        </c:title>
        <c:numFmt formatCode="0" sourceLinked="0"/>
        <c:tickLblPos val="nextTo"/>
        <c:crossAx val="6784729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Моніторинг якості знань здобувачів освіти</a:t>
            </a:r>
          </a:p>
          <a:p>
            <a:pPr>
              <a:defRPr/>
            </a:pPr>
            <a:r>
              <a:rPr lang="ru-RU"/>
              <a:t> групи 4 - Ф</a:t>
            </a:r>
          </a:p>
        </c:rich>
      </c:tx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v>якісна успішність</c:v>
          </c:tx>
          <c:cat>
            <c:strRef>
              <c:f>Лист1!$A$58:$A$67</c:f>
              <c:strCache>
                <c:ptCount val="10"/>
                <c:pt idx="0">
                  <c:v>Епідеміологія</c:v>
                </c:pt>
                <c:pt idx="1">
                  <c:v>Гінекологія, репродуктивне здоров’я та планування сім’ї</c:v>
                </c:pt>
                <c:pt idx="2">
                  <c:v>Фізичне виховання</c:v>
                </c:pt>
                <c:pt idx="3">
                  <c:v>Оториноларингологія</c:v>
                </c:pt>
                <c:pt idx="4">
                  <c:v>Соціальна медицина та організація охорони здоров’я</c:v>
                </c:pt>
                <c:pt idx="5">
                  <c:v>Офтальмологія</c:v>
                </c:pt>
                <c:pt idx="6">
                  <c:v>Дерматологія та венерологія</c:v>
                </c:pt>
                <c:pt idx="7">
                  <c:v>Педіатрія</c:v>
                </c:pt>
                <c:pt idx="8">
                  <c:v>Внутрішня медицина</c:v>
                </c:pt>
                <c:pt idx="9">
                  <c:v>Хірургія з онкологією</c:v>
                </c:pt>
              </c:strCache>
            </c:strRef>
          </c:cat>
          <c:val>
            <c:numRef>
              <c:f>Лист1!$B$58:$B$67</c:f>
              <c:numCache>
                <c:formatCode>General</c:formatCode>
                <c:ptCount val="10"/>
                <c:pt idx="0">
                  <c:v>78</c:v>
                </c:pt>
                <c:pt idx="1">
                  <c:v>55.6</c:v>
                </c:pt>
                <c:pt idx="2">
                  <c:v>100</c:v>
                </c:pt>
                <c:pt idx="3">
                  <c:v>100</c:v>
                </c:pt>
                <c:pt idx="4">
                  <c:v>78</c:v>
                </c:pt>
                <c:pt idx="5">
                  <c:v>67</c:v>
                </c:pt>
                <c:pt idx="6">
                  <c:v>78</c:v>
                </c:pt>
                <c:pt idx="7">
                  <c:v>78</c:v>
                </c:pt>
                <c:pt idx="8">
                  <c:v>78</c:v>
                </c:pt>
                <c:pt idx="9">
                  <c:v>78</c:v>
                </c:pt>
              </c:numCache>
            </c:numRef>
          </c:val>
        </c:ser>
        <c:ser>
          <c:idx val="1"/>
          <c:order val="1"/>
          <c:tx>
            <c:v>абсолютна успішність</c:v>
          </c:tx>
          <c:cat>
            <c:strRef>
              <c:f>Лист1!$A$58:$A$67</c:f>
              <c:strCache>
                <c:ptCount val="10"/>
                <c:pt idx="0">
                  <c:v>Епідеміологія</c:v>
                </c:pt>
                <c:pt idx="1">
                  <c:v>Гінекологія, репродуктивне здоров’я та планування сім’ї</c:v>
                </c:pt>
                <c:pt idx="2">
                  <c:v>Фізичне виховання</c:v>
                </c:pt>
                <c:pt idx="3">
                  <c:v>Оториноларингологія</c:v>
                </c:pt>
                <c:pt idx="4">
                  <c:v>Соціальна медицина та організація охорони здоров’я</c:v>
                </c:pt>
                <c:pt idx="5">
                  <c:v>Офтальмологія</c:v>
                </c:pt>
                <c:pt idx="6">
                  <c:v>Дерматологія та венерологія</c:v>
                </c:pt>
                <c:pt idx="7">
                  <c:v>Педіатрія</c:v>
                </c:pt>
                <c:pt idx="8">
                  <c:v>Внутрішня медицина</c:v>
                </c:pt>
                <c:pt idx="9">
                  <c:v>Хірургія з онкологією</c:v>
                </c:pt>
              </c:strCache>
            </c:strRef>
          </c:cat>
          <c:val>
            <c:numRef>
              <c:f>Лист1!$C$58:$C$67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</c:ser>
        <c:dLbls>
          <c:showVal val="1"/>
        </c:dLbls>
        <c:shape val="cylinder"/>
        <c:axId val="67892736"/>
        <c:axId val="67894656"/>
        <c:axId val="0"/>
      </c:bar3DChart>
      <c:catAx>
        <c:axId val="6789273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200" baseline="0"/>
                </a:pPr>
                <a:r>
                  <a:rPr lang="ru-RU" sz="1200" baseline="0"/>
                  <a:t>Освітні компоненти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67894656"/>
        <c:crosses val="autoZero"/>
        <c:auto val="1"/>
        <c:lblAlgn val="ctr"/>
        <c:lblOffset val="100"/>
      </c:catAx>
      <c:valAx>
        <c:axId val="678946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aseline="0"/>
                </a:pPr>
                <a:r>
                  <a:rPr lang="ru-RU" sz="1200" baseline="0"/>
                  <a:t>Відсотки</a:t>
                </a:r>
              </a:p>
            </c:rich>
          </c:tx>
          <c:layout/>
        </c:title>
        <c:numFmt formatCode="General" sourceLinked="1"/>
        <c:tickLblPos val="nextTo"/>
        <c:crossAx val="6789273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Моніторинг середнього значення якості знань по коледжу 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Лист2!$B$1</c:f>
              <c:strCache>
                <c:ptCount val="1"/>
                <c:pt idx="0">
                  <c:v>Якісна успішність</c:v>
                </c:pt>
              </c:strCache>
            </c:strRef>
          </c:tx>
          <c:cat>
            <c:strRef>
              <c:f>Лист2!$A$2:$A$7</c:f>
              <c:strCache>
                <c:ptCount val="6"/>
                <c:pt idx="0">
                  <c:v>2 -А</c:v>
                </c:pt>
                <c:pt idx="1">
                  <c:v>2 -Ф</c:v>
                </c:pt>
                <c:pt idx="2">
                  <c:v>3 - А</c:v>
                </c:pt>
                <c:pt idx="3">
                  <c:v>3 - Ф</c:v>
                </c:pt>
                <c:pt idx="4">
                  <c:v>4 -А</c:v>
                </c:pt>
                <c:pt idx="5">
                  <c:v>4-Ф</c:v>
                </c:pt>
              </c:strCache>
            </c:strRef>
          </c:cat>
          <c:val>
            <c:numRef>
              <c:f>Лист2!$B$2:$B$7</c:f>
              <c:numCache>
                <c:formatCode>0.0</c:formatCode>
                <c:ptCount val="6"/>
                <c:pt idx="0">
                  <c:v>63</c:v>
                </c:pt>
                <c:pt idx="1">
                  <c:v>69.8</c:v>
                </c:pt>
                <c:pt idx="2">
                  <c:v>33.1</c:v>
                </c:pt>
                <c:pt idx="3">
                  <c:v>63</c:v>
                </c:pt>
                <c:pt idx="4">
                  <c:v>79.099999999999994</c:v>
                </c:pt>
                <c:pt idx="5">
                  <c:v>79.099999999999994</c:v>
                </c:pt>
              </c:numCache>
            </c:numRef>
          </c:val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Абсолютна успішність</c:v>
                </c:pt>
              </c:strCache>
            </c:strRef>
          </c:tx>
          <c:cat>
            <c:strRef>
              <c:f>Лист2!$A$2:$A$7</c:f>
              <c:strCache>
                <c:ptCount val="6"/>
                <c:pt idx="0">
                  <c:v>2 -А</c:v>
                </c:pt>
                <c:pt idx="1">
                  <c:v>2 -Ф</c:v>
                </c:pt>
                <c:pt idx="2">
                  <c:v>3 - А</c:v>
                </c:pt>
                <c:pt idx="3">
                  <c:v>3 - Ф</c:v>
                </c:pt>
                <c:pt idx="4">
                  <c:v>4 -А</c:v>
                </c:pt>
                <c:pt idx="5">
                  <c:v>4-Ф</c:v>
                </c:pt>
              </c:strCache>
            </c:strRef>
          </c:cat>
          <c:val>
            <c:numRef>
              <c:f>Лист2!$C$2:$C$7</c:f>
              <c:numCache>
                <c:formatCode>0.0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99.2</c:v>
                </c:pt>
                <c:pt idx="3">
                  <c:v>100</c:v>
                </c:pt>
                <c:pt idx="4">
                  <c:v>96.9</c:v>
                </c:pt>
                <c:pt idx="5">
                  <c:v>100</c:v>
                </c:pt>
              </c:numCache>
            </c:numRef>
          </c:val>
        </c:ser>
        <c:dLbls>
          <c:showVal val="1"/>
        </c:dLbls>
        <c:shape val="cylinder"/>
        <c:axId val="68007808"/>
        <c:axId val="68018176"/>
        <c:axId val="0"/>
      </c:bar3DChart>
      <c:catAx>
        <c:axId val="680078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aseline="0"/>
                </a:pPr>
                <a:r>
                  <a:rPr lang="ru-RU" sz="1200" baseline="0"/>
                  <a:t>Навчальні групи</a:t>
                </a:r>
              </a:p>
            </c:rich>
          </c:tx>
          <c:layout/>
        </c:title>
        <c:tickLblPos val="nextTo"/>
        <c:crossAx val="68018176"/>
        <c:crosses val="autoZero"/>
        <c:auto val="1"/>
        <c:lblAlgn val="ctr"/>
        <c:lblOffset val="100"/>
      </c:catAx>
      <c:valAx>
        <c:axId val="6801817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baseline="0"/>
                </a:pPr>
                <a:r>
                  <a:rPr lang="ru-RU" sz="1200" baseline="0"/>
                  <a:t>Відсотки</a:t>
                </a:r>
              </a:p>
            </c:rich>
          </c:tx>
          <c:layout/>
        </c:title>
        <c:numFmt formatCode="0" sourceLinked="0"/>
        <c:tickLblPos val="nextTo"/>
        <c:crossAx val="6800780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Навчальні досягнення здобувачів </a:t>
            </a:r>
          </a:p>
        </c:rich>
      </c:tx>
      <c:layout>
        <c:manualLayout>
          <c:xMode val="edge"/>
          <c:yMode val="edge"/>
          <c:x val="0.30460784313725514"/>
          <c:y val="3.30788804071247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11587553394061045"/>
          <c:y val="2.8250686221474232E-2"/>
          <c:w val="0.64719636148422621"/>
          <c:h val="0.90800464827392768"/>
        </c:manualLayout>
      </c:layout>
      <c:bar3DChart>
        <c:barDir val="col"/>
        <c:grouping val="clustered"/>
        <c:ser>
          <c:idx val="0"/>
          <c:order val="0"/>
          <c:tx>
            <c:strRef>
              <c:f>Лист3!$B$1</c:f>
              <c:strCache>
                <c:ptCount val="1"/>
                <c:pt idx="0">
                  <c:v>Отримали оцінки «відмінно»</c:v>
                </c:pt>
              </c:strCache>
            </c:strRef>
          </c:tx>
          <c:cat>
            <c:strRef>
              <c:f>Лист3!$A$2:$A$9</c:f>
              <c:strCache>
                <c:ptCount val="8"/>
                <c:pt idx="0">
                  <c:v>1-А</c:v>
                </c:pt>
                <c:pt idx="1">
                  <c:v>1-Ф</c:v>
                </c:pt>
                <c:pt idx="2">
                  <c:v>2-А</c:v>
                </c:pt>
                <c:pt idx="3">
                  <c:v>2-Ф</c:v>
                </c:pt>
                <c:pt idx="4">
                  <c:v>3-А</c:v>
                </c:pt>
                <c:pt idx="5">
                  <c:v>3-Ф</c:v>
                </c:pt>
                <c:pt idx="6">
                  <c:v>4-А</c:v>
                </c:pt>
                <c:pt idx="7">
                  <c:v>4-Ф</c:v>
                </c:pt>
              </c:strCache>
            </c:strRef>
          </c:cat>
          <c:val>
            <c:numRef>
              <c:f>Лист3!$B$2:$B$9</c:f>
              <c:numCache>
                <c:formatCode>General</c:formatCode>
                <c:ptCount val="8"/>
                <c:pt idx="7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Лист3!$C$1</c:f>
              <c:strCache>
                <c:ptCount val="1"/>
                <c:pt idx="0">
                  <c:v>Отримали оцінки  «добре», «відмінно»</c:v>
                </c:pt>
              </c:strCache>
            </c:strRef>
          </c:tx>
          <c:cat>
            <c:strRef>
              <c:f>Лист3!$A$2:$A$9</c:f>
              <c:strCache>
                <c:ptCount val="8"/>
                <c:pt idx="0">
                  <c:v>1-А</c:v>
                </c:pt>
                <c:pt idx="1">
                  <c:v>1-Ф</c:v>
                </c:pt>
                <c:pt idx="2">
                  <c:v>2-А</c:v>
                </c:pt>
                <c:pt idx="3">
                  <c:v>2-Ф</c:v>
                </c:pt>
                <c:pt idx="4">
                  <c:v>3-А</c:v>
                </c:pt>
                <c:pt idx="5">
                  <c:v>3-Ф</c:v>
                </c:pt>
                <c:pt idx="6">
                  <c:v>4-А</c:v>
                </c:pt>
                <c:pt idx="7">
                  <c:v>4-Ф</c:v>
                </c:pt>
              </c:strCache>
            </c:strRef>
          </c:cat>
          <c:val>
            <c:numRef>
              <c:f>Лист3!$C$2:$C$9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Лист3!$D$1</c:f>
              <c:strCache>
                <c:ptCount val="1"/>
                <c:pt idx="0">
                  <c:v>Отримали оцінки «задовільно»,  «добре»,  «відмінно»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6"/>
              <c:layout>
                <c:manualLayout>
                  <c:x val="4.901960784313735E-3"/>
                  <c:y val="2.5445292620865185E-3"/>
                </c:manualLayout>
              </c:layout>
              <c:showVal val="1"/>
            </c:dLbl>
            <c:showVal val="1"/>
          </c:dLbls>
          <c:cat>
            <c:strRef>
              <c:f>Лист3!$A$2:$A$9</c:f>
              <c:strCache>
                <c:ptCount val="8"/>
                <c:pt idx="0">
                  <c:v>1-А</c:v>
                </c:pt>
                <c:pt idx="1">
                  <c:v>1-Ф</c:v>
                </c:pt>
                <c:pt idx="2">
                  <c:v>2-А</c:v>
                </c:pt>
                <c:pt idx="3">
                  <c:v>2-Ф</c:v>
                </c:pt>
                <c:pt idx="4">
                  <c:v>3-А</c:v>
                </c:pt>
                <c:pt idx="5">
                  <c:v>3-Ф</c:v>
                </c:pt>
                <c:pt idx="6">
                  <c:v>4-А</c:v>
                </c:pt>
                <c:pt idx="7">
                  <c:v>4-Ф</c:v>
                </c:pt>
              </c:strCache>
            </c:strRef>
          </c:cat>
          <c:val>
            <c:numRef>
              <c:f>Лист3!$D$2:$D$9</c:f>
              <c:numCache>
                <c:formatCode>General</c:formatCode>
                <c:ptCount val="8"/>
                <c:pt idx="0">
                  <c:v>29</c:v>
                </c:pt>
                <c:pt idx="1">
                  <c:v>20</c:v>
                </c:pt>
                <c:pt idx="2">
                  <c:v>24</c:v>
                </c:pt>
                <c:pt idx="3">
                  <c:v>14</c:v>
                </c:pt>
                <c:pt idx="4">
                  <c:v>12</c:v>
                </c:pt>
                <c:pt idx="5">
                  <c:v>6</c:v>
                </c:pt>
                <c:pt idx="6">
                  <c:v>2</c:v>
                </c:pt>
                <c:pt idx="7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Лист3!$E$1</c:f>
              <c:strCache>
                <c:ptCount val="1"/>
                <c:pt idx="0">
                  <c:v>Отримали «задовільно» по одній дисципліні</c:v>
                </c:pt>
              </c:strCache>
            </c:strRef>
          </c:tx>
          <c:dLbls>
            <c:dLbl>
              <c:idx val="0"/>
              <c:layout>
                <c:manualLayout>
                  <c:x val="1.3071895424836603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6.5359477124183061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6.5359477124183061E-3"/>
                  <c:y val="2.5445292620865185E-3"/>
                </c:manualLayout>
              </c:layout>
              <c:showVal val="1"/>
            </c:dLbl>
            <c:dLbl>
              <c:idx val="7"/>
              <c:layout>
                <c:manualLayout>
                  <c:x val="9.8039215686274508E-3"/>
                  <c:y val="0"/>
                </c:manualLayout>
              </c:layout>
              <c:showVal val="1"/>
            </c:dLbl>
            <c:showVal val="1"/>
          </c:dLbls>
          <c:cat>
            <c:strRef>
              <c:f>Лист3!$A$2:$A$9</c:f>
              <c:strCache>
                <c:ptCount val="8"/>
                <c:pt idx="0">
                  <c:v>1-А</c:v>
                </c:pt>
                <c:pt idx="1">
                  <c:v>1-Ф</c:v>
                </c:pt>
                <c:pt idx="2">
                  <c:v>2-А</c:v>
                </c:pt>
                <c:pt idx="3">
                  <c:v>2-Ф</c:v>
                </c:pt>
                <c:pt idx="4">
                  <c:v>3-А</c:v>
                </c:pt>
                <c:pt idx="5">
                  <c:v>3-Ф</c:v>
                </c:pt>
                <c:pt idx="6">
                  <c:v>4-А</c:v>
                </c:pt>
                <c:pt idx="7">
                  <c:v>4-Ф</c:v>
                </c:pt>
              </c:strCache>
            </c:strRef>
          </c:cat>
          <c:val>
            <c:numRef>
              <c:f>Лист3!$E$2:$E$9</c:f>
              <c:numCache>
                <c:formatCode>General</c:formatCode>
                <c:ptCount val="8"/>
                <c:pt idx="0">
                  <c:v>5</c:v>
                </c:pt>
                <c:pt idx="1">
                  <c:v>5</c:v>
                </c:pt>
                <c:pt idx="2">
                  <c:v>1</c:v>
                </c:pt>
                <c:pt idx="3">
                  <c:v>1</c:v>
                </c:pt>
                <c:pt idx="7">
                  <c:v>1</c:v>
                </c:pt>
              </c:numCache>
            </c:numRef>
          </c:val>
        </c:ser>
        <c:ser>
          <c:idx val="4"/>
          <c:order val="4"/>
          <c:tx>
            <c:strRef>
              <c:f>Лист3!$F$1</c:f>
              <c:strCache>
                <c:ptCount val="1"/>
                <c:pt idx="0">
                  <c:v>Отримали оцінку «незадовільно»</c:v>
                </c:pt>
              </c:strCache>
            </c:strRef>
          </c:tx>
          <c:dLbls>
            <c:dLbl>
              <c:idx val="2"/>
              <c:layout>
                <c:manualLayout>
                  <c:x val="6.5359477124183061E-3"/>
                  <c:y val="0"/>
                </c:manualLayout>
              </c:layout>
              <c:showVal val="1"/>
            </c:dLbl>
            <c:showVal val="1"/>
          </c:dLbls>
          <c:cat>
            <c:strRef>
              <c:f>Лист3!$A$2:$A$9</c:f>
              <c:strCache>
                <c:ptCount val="8"/>
                <c:pt idx="0">
                  <c:v>1-А</c:v>
                </c:pt>
                <c:pt idx="1">
                  <c:v>1-Ф</c:v>
                </c:pt>
                <c:pt idx="2">
                  <c:v>2-А</c:v>
                </c:pt>
                <c:pt idx="3">
                  <c:v>2-Ф</c:v>
                </c:pt>
                <c:pt idx="4">
                  <c:v>3-А</c:v>
                </c:pt>
                <c:pt idx="5">
                  <c:v>3-Ф</c:v>
                </c:pt>
                <c:pt idx="6">
                  <c:v>4-А</c:v>
                </c:pt>
                <c:pt idx="7">
                  <c:v>4-Ф</c:v>
                </c:pt>
              </c:strCache>
            </c:strRef>
          </c:cat>
          <c:val>
            <c:numRef>
              <c:f>Лист3!$F$2:$F$9</c:f>
              <c:numCache>
                <c:formatCode>General</c:formatCode>
                <c:ptCount val="8"/>
                <c:pt idx="2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</c:ser>
        <c:dLbls>
          <c:showVal val="1"/>
        </c:dLbls>
        <c:shape val="box"/>
        <c:axId val="68327296"/>
        <c:axId val="68354048"/>
        <c:axId val="0"/>
      </c:bar3DChart>
      <c:catAx>
        <c:axId val="683272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/>
                  <a:t>Навчальні групи</a:t>
                </a:r>
              </a:p>
            </c:rich>
          </c:tx>
          <c:layout>
            <c:manualLayout>
              <c:xMode val="edge"/>
              <c:yMode val="edge"/>
              <c:x val="0.79175505635325039"/>
              <c:y val="0.90198032497846159"/>
            </c:manualLayout>
          </c:layout>
        </c:title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68354048"/>
        <c:crosses val="autoZero"/>
        <c:auto val="1"/>
        <c:lblAlgn val="ctr"/>
        <c:lblOffset val="100"/>
      </c:catAx>
      <c:valAx>
        <c:axId val="6835404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200" baseline="0"/>
                </a:pPr>
                <a:r>
                  <a:rPr lang="ru-RU" sz="1200" baseline="0"/>
                  <a:t>Кількість здобувачів освіти</a:t>
                </a:r>
              </a:p>
            </c:rich>
          </c:tx>
          <c:layout>
            <c:manualLayout>
              <c:xMode val="edge"/>
              <c:yMode val="edge"/>
              <c:x val="3.0612809428233252E-2"/>
              <c:y val="0.32526096451684033"/>
            </c:manualLayout>
          </c:layout>
        </c:title>
        <c:numFmt formatCode="General" sourceLinked="1"/>
        <c:tickLblPos val="nextTo"/>
        <c:crossAx val="68327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196078431372562"/>
          <c:y val="0.20244374987477723"/>
          <c:w val="0.31190365910143586"/>
          <c:h val="0.44538278135080495"/>
        </c:manualLayout>
      </c:layout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uk-UA" sz="1800" b="1" i="0" baseline="0" dirty="0"/>
              <a:t>Моніторинг результатів навчання</a:t>
            </a:r>
            <a:endParaRPr lang="ru-RU" dirty="0"/>
          </a:p>
          <a:p>
            <a:pPr>
              <a:defRPr/>
            </a:pPr>
            <a:r>
              <a:rPr lang="uk-UA" sz="1800" b="1" i="0" baseline="0" dirty="0"/>
              <a:t> здобувачів освіти згідно рейтингу успішності </a:t>
            </a:r>
            <a:endParaRPr lang="uk-UA" sz="1800" b="1" i="0" baseline="0" dirty="0" smtClean="0"/>
          </a:p>
          <a:p>
            <a:pPr>
              <a:defRPr/>
            </a:pPr>
            <a:r>
              <a:rPr lang="uk-UA" sz="1800" b="1" i="0" baseline="0" dirty="0" smtClean="0"/>
              <a:t>гр. 1-А</a:t>
            </a:r>
            <a:endParaRPr lang="ru-RU" sz="1800" b="1" i="0" baseline="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spPr/>
              <c:txPr>
                <a:bodyPr/>
                <a:lstStyle/>
                <a:p>
                  <a:pPr>
                    <a:defRPr sz="1200" b="1" i="0" baseline="0"/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1200" b="1" i="0" baseline="0"/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5.650880596447181E-2"/>
                  <c:y val="6.2467643157508634E-2"/>
                </c:manualLayout>
              </c:layout>
              <c:spPr/>
              <c:txPr>
                <a:bodyPr/>
                <a:lstStyle/>
                <a:p>
                  <a:pPr>
                    <a:defRPr sz="1200" b="1" i="0" baseline="0"/>
                  </a:pPr>
                  <a:endParaRPr lang="ru-RU"/>
                </a:p>
              </c:txPr>
              <c:dLblPos val="bestFit"/>
              <c:showVal val="1"/>
              <c:showPercent val="1"/>
            </c:dLbl>
            <c:dLblPos val="ctr"/>
            <c:showVal val="1"/>
            <c:showPercent val="1"/>
            <c:showLeaderLines val="1"/>
          </c:dLbls>
          <c:cat>
            <c:strRef>
              <c:f>Лист4!$B$1:$E$1</c:f>
              <c:strCache>
                <c:ptCount val="4"/>
                <c:pt idx="0">
                  <c:v>Кількість здобувачів освіти  з середнім балом ≥ 7</c:v>
                </c:pt>
                <c:pt idx="1">
                  <c:v>Кількість здобувачів освіти  з середнім балом ≥ 6, але &lt; 7</c:v>
                </c:pt>
                <c:pt idx="2">
                  <c:v>Кількість здобувачів освіти з середнім балом&lt; 6 (без академборжників)</c:v>
                </c:pt>
                <c:pt idx="3">
                  <c:v>Кількість здобувачів освіти з оцінками «незадовільно»</c:v>
                </c:pt>
              </c:strCache>
            </c:strRef>
          </c:cat>
          <c:val>
            <c:numRef>
              <c:f>Лист4!$B$2:$E$2</c:f>
              <c:numCache>
                <c:formatCode>General</c:formatCode>
                <c:ptCount val="4"/>
                <c:pt idx="0">
                  <c:v>12</c:v>
                </c:pt>
                <c:pt idx="1">
                  <c:v>16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dLbls>
            <c:dLblPos val="ctr"/>
            <c:showVal val="1"/>
            <c:showLeaderLines val="1"/>
          </c:dLbls>
          <c:cat>
            <c:strRef>
              <c:f>Лист4!$B$1:$E$1</c:f>
              <c:strCache>
                <c:ptCount val="4"/>
                <c:pt idx="0">
                  <c:v>Кількість здобувачів освіти  з середнім балом ≥ 7</c:v>
                </c:pt>
                <c:pt idx="1">
                  <c:v>Кількість здобувачів освіти  з середнім балом ≥ 6, але &lt; 7</c:v>
                </c:pt>
                <c:pt idx="2">
                  <c:v>Кількість здобувачів освіти з середнім балом&lt; 6 (без академборжників)</c:v>
                </c:pt>
                <c:pt idx="3">
                  <c:v>Кількість здобувачів освіти з оцінками «незадовільно»</c:v>
                </c:pt>
              </c:strCache>
            </c:strRef>
          </c:cat>
          <c:val>
            <c:numRef>
              <c:f>Лист4!$B$3:$E$3</c:f>
              <c:numCache>
                <c:formatCode>0.00%</c:formatCode>
                <c:ptCount val="4"/>
              </c:numCache>
            </c:numRef>
          </c:val>
        </c:ser>
        <c:ser>
          <c:idx val="2"/>
          <c:order val="2"/>
          <c:dLbls>
            <c:dLblPos val="ctr"/>
            <c:showVal val="1"/>
            <c:showLeaderLines val="1"/>
          </c:dLbls>
          <c:cat>
            <c:strRef>
              <c:f>Лист4!$B$1:$E$1</c:f>
              <c:strCache>
                <c:ptCount val="4"/>
                <c:pt idx="0">
                  <c:v>Кількість здобувачів освіти  з середнім балом ≥ 7</c:v>
                </c:pt>
                <c:pt idx="1">
                  <c:v>Кількість здобувачів освіти  з середнім балом ≥ 6, але &lt; 7</c:v>
                </c:pt>
                <c:pt idx="2">
                  <c:v>Кількість здобувачів освіти з середнім балом&lt; 6 (без академборжників)</c:v>
                </c:pt>
                <c:pt idx="3">
                  <c:v>Кількість здобувачів освіти з оцінками «незадовільно»</c:v>
                </c:pt>
              </c:strCache>
            </c:strRef>
          </c:cat>
          <c:val>
            <c:numRef>
              <c:f>Лист4!$B$4:$E$4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</c:pie3DChart>
    </c:plotArea>
    <c:legend>
      <c:legendPos val="r"/>
      <c:layout/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4581128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836712"/>
            <a:ext cx="8600238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Моніторинг якості знань</a:t>
            </a:r>
          </a:p>
          <a:p>
            <a:pPr algn="ctr"/>
            <a:r>
              <a:rPr lang="uk-UA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здобувачів освіти</a:t>
            </a:r>
          </a:p>
          <a:p>
            <a:pPr algn="ctr"/>
            <a:r>
              <a:rPr lang="uk-UA" sz="5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КЗ</a:t>
            </a:r>
            <a:r>
              <a:rPr lang="uk-UA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sz="5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“Міжгірський</a:t>
            </a:r>
            <a:r>
              <a:rPr lang="uk-UA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медичний</a:t>
            </a:r>
          </a:p>
          <a:p>
            <a:pPr algn="ctr"/>
            <a:r>
              <a:rPr lang="uk-UA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фаховий </a:t>
            </a:r>
            <a:r>
              <a:rPr lang="uk-UA" sz="5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коледж”</a:t>
            </a:r>
            <a:r>
              <a:rPr lang="uk-UA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sz="5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ЗОР</a:t>
            </a:r>
            <a:endParaRPr lang="uk-UA" sz="54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4653136"/>
            <a:ext cx="456727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 І семестр</a:t>
            </a:r>
          </a:p>
          <a:p>
            <a:pPr algn="ctr"/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2023/2024 </a:t>
            </a:r>
            <a:r>
              <a:rPr lang="uk-UA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н.р</a:t>
            </a:r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611560" y="908720"/>
          <a:ext cx="741682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Белые человечки для презентации без фона - фото и картинки abrakadabra.fu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260648"/>
            <a:ext cx="1440160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971600" y="692696"/>
          <a:ext cx="7184653" cy="5191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 descr="Белые человечки для презентации без фона - фото и картинки abrakadabra.fu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16632"/>
            <a:ext cx="1440160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176336" y="620688"/>
          <a:ext cx="7068071" cy="532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 descr="Белые человечки для презентации без фона - фото и картинки abrakadabra.fu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440160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115616" y="620688"/>
          <a:ext cx="720080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 descr="Белые человечки для презентации без фона - фото и картинки abrakadabra.fu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260648"/>
            <a:ext cx="1440160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115616" y="620688"/>
          <a:ext cx="712879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 descr="Белые человечки для презентации без фона - фото и картинки abrakadabra.fu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88640"/>
            <a:ext cx="1440160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43608" y="620688"/>
          <a:ext cx="7344816" cy="54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 descr="Белые человечки для презентации без фона - фото и картинки abrakadabra.fu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3840" y="188640"/>
            <a:ext cx="1440160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899592" y="548680"/>
          <a:ext cx="7344815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 descr="Белые человечки для презентации без фона - фото и картинки abrakadabra.fu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3840" y="260648"/>
            <a:ext cx="1440160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899593" y="548680"/>
          <a:ext cx="7488832" cy="5760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 descr="Белые человечки для презентации без фона - фото и картинки abrakadabra.fu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440160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28762" y="692696"/>
          <a:ext cx="6571630" cy="4869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7410" name="Picture 2" descr="Белые человечки для презентации без фона - фото и картинки abrakadabra.fu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1440160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00174" y="692696"/>
          <a:ext cx="677222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 descr="Белые человечки для презентации без фона - фото и картинки abrakadabra.fu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1440160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187624" y="620688"/>
          <a:ext cx="6984775" cy="5328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 descr="Белые человечки для презентации без фона - фото и картинки abrakadabra.fu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1440160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885825" y="1109662"/>
          <a:ext cx="7372350" cy="4638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 descr="Белые человечки для презентации без фона - фото и картинки abrakadabra.fu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6632"/>
            <a:ext cx="1440160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971601" y="836712"/>
          <a:ext cx="705678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 descr="Белые человечки для презентации без фона - фото и картинки abrakadabra.fu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40160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187624" y="620688"/>
          <a:ext cx="705678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 descr="Белые человечки для презентации без фона - фото и картинки abrakadabra.fu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1440160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85900" y="620688"/>
          <a:ext cx="61722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 descr="Белые человечки для презентации без фона - фото и картинки abrakadabra.fu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1440160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685800" y="620688"/>
          <a:ext cx="7772400" cy="5303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Белые человечки для презентации без фона - фото и картинки abrakadabra.fu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40160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230</Words>
  <Application>Microsoft Office PowerPoint</Application>
  <PresentationFormat>Экран (4:3)</PresentationFormat>
  <Paragraphs>71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36</cp:revision>
  <dcterms:created xsi:type="dcterms:W3CDTF">2024-02-07T08:04:25Z</dcterms:created>
  <dcterms:modified xsi:type="dcterms:W3CDTF">2024-02-08T11:00:19Z</dcterms:modified>
</cp:coreProperties>
</file>